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rimo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League Spartan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53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6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09639" y="8355618"/>
            <a:ext cx="8364816" cy="1127060"/>
            <a:chOff x="0" y="0"/>
            <a:chExt cx="11153088" cy="150274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153088" cy="1502746"/>
              <a:chOff x="0" y="0"/>
              <a:chExt cx="3016221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7780" y="22860"/>
                <a:ext cx="29908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2990822" h="360680">
                    <a:moveTo>
                      <a:pt x="2990822" y="180340"/>
                    </a:moveTo>
                    <a:cubicBezTo>
                      <a:pt x="2990822" y="81280"/>
                      <a:pt x="2910812" y="0"/>
                      <a:pt x="28104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2810481" y="360680"/>
                    </a:lnTo>
                    <a:cubicBezTo>
                      <a:pt x="2909542" y="360680"/>
                      <a:pt x="2990821" y="279400"/>
                      <a:pt x="2990821" y="180340"/>
                    </a:cubicBezTo>
                    <a:close/>
                  </a:path>
                </a:pathLst>
              </a:custGeom>
              <a:solidFill>
                <a:srgbClr val="CDE4A1">
                  <a:alpha val="81961"/>
                </a:srgbClr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832938" y="91298"/>
              <a:ext cx="1320150" cy="132015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070844" y="329204"/>
              <a:ext cx="844338" cy="844338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3461181" y="2792162"/>
            <a:ext cx="12096915" cy="4702676"/>
            <a:chOff x="0" y="0"/>
            <a:chExt cx="16129220" cy="627023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6129220" cy="627023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35047" y="1711118"/>
              <a:ext cx="14859126" cy="284799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13" name="AutoShape 13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4" name="Group 14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CDE4A1"/>
              </a:solidFill>
            </p:spPr>
          </p:sp>
        </p:grpSp>
        <p:sp>
          <p:nvSpPr>
            <p:cNvPr id="16" name="AutoShape 16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8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439120" y="8438764"/>
            <a:ext cx="4602931" cy="91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4"/>
              </a:lnSpc>
            </a:pPr>
            <a:r>
              <a:rPr lang="en-US" sz="2674" spc="26">
                <a:solidFill>
                  <a:srgbClr val="000000"/>
                </a:solidFill>
                <a:latin typeface="League Spartan"/>
              </a:rPr>
              <a:t>ITCS335_Introduction To</a:t>
            </a:r>
            <a:r>
              <a:rPr lang="en-US" sz="2674" spc="15">
                <a:solidFill>
                  <a:srgbClr val="000000"/>
                </a:solidFill>
                <a:latin typeface="League Spartan"/>
              </a:rPr>
              <a:t> </a:t>
            </a:r>
          </a:p>
          <a:p>
            <a:pPr>
              <a:lnSpc>
                <a:spcPts val="3744"/>
              </a:lnSpc>
            </a:pPr>
            <a:r>
              <a:rPr lang="en-US" sz="2674" spc="15">
                <a:solidFill>
                  <a:srgbClr val="000000"/>
                </a:solidFill>
                <a:latin typeface="League Spartan"/>
              </a:rPr>
              <a:t>E-Business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381" y="-93184"/>
            <a:ext cx="1643321" cy="10942858"/>
            <a:chOff x="0" y="0"/>
            <a:chExt cx="555889" cy="370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5889" cy="3701658"/>
            </a:xfrm>
            <a:custGeom>
              <a:avLst/>
              <a:gdLst/>
              <a:ahLst/>
              <a:cxnLst/>
              <a:rect l="l" t="t" r="r" b="b"/>
              <a:pathLst>
                <a:path w="555889" h="3701658">
                  <a:moveTo>
                    <a:pt x="0" y="0"/>
                  </a:moveTo>
                  <a:lnTo>
                    <a:pt x="555889" y="0"/>
                  </a:lnTo>
                  <a:lnTo>
                    <a:pt x="555889" y="3701658"/>
                  </a:lnTo>
                  <a:lnTo>
                    <a:pt x="0" y="3701658"/>
                  </a:lnTo>
                  <a:close/>
                </a:path>
              </a:pathLst>
            </a:custGeom>
            <a:solidFill>
              <a:srgbClr val="F2EDD7"/>
            </a:solidFill>
          </p:spPr>
        </p:sp>
      </p:grpSp>
      <p:sp>
        <p:nvSpPr>
          <p:cNvPr id="4" name="AutoShape 4"/>
          <p:cNvSpPr/>
          <p:nvPr/>
        </p:nvSpPr>
        <p:spPr>
          <a:xfrm rot="5400000">
            <a:off x="-2353347" y="6301531"/>
            <a:ext cx="5865913" cy="0"/>
          </a:xfrm>
          <a:prstGeom prst="line">
            <a:avLst/>
          </a:prstGeom>
          <a:ln w="47625" cap="flat">
            <a:solidFill>
              <a:srgbClr val="39323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58360" y="330617"/>
            <a:ext cx="538227" cy="3487354"/>
            <a:chOff x="0" y="0"/>
            <a:chExt cx="717636" cy="4649806"/>
          </a:xfrm>
        </p:grpSpPr>
        <p:sp>
          <p:nvSpPr>
            <p:cNvPr id="6" name="TextBox 6"/>
            <p:cNvSpPr txBox="1"/>
            <p:nvPr/>
          </p:nvSpPr>
          <p:spPr>
            <a:xfrm rot="-5400000">
              <a:off x="-1994660" y="1937510"/>
              <a:ext cx="4649806" cy="774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83"/>
                </a:lnSpc>
              </a:pP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P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E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T</a:t>
              </a:r>
              <a:r>
                <a:rPr lang="en-US" sz="3559">
                  <a:solidFill>
                    <a:srgbClr val="FFFFFF"/>
                  </a:solidFill>
                  <a:latin typeface="League Spartan"/>
                </a:rPr>
                <a:t> 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M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E!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388370" y="1125255"/>
              <a:ext cx="174524" cy="17452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48257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1974989" y="503498"/>
            <a:ext cx="12773431" cy="94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28"/>
              </a:lnSpc>
            </a:pPr>
            <a:r>
              <a:rPr lang="en-US" sz="5520">
                <a:solidFill>
                  <a:srgbClr val="00B4E5"/>
                </a:solidFill>
                <a:latin typeface="League Spartan"/>
              </a:rPr>
              <a:t>COMPETITOR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2172" y="9580761"/>
            <a:ext cx="442500" cy="23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393232"/>
                </a:solidFill>
                <a:latin typeface="League Spartan"/>
              </a:rPr>
              <a:t>11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748420" y="9659314"/>
            <a:ext cx="25108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00B4E5"/>
                </a:solidFill>
                <a:latin typeface="League Spartan Bold"/>
              </a:rPr>
              <a:t>2/2021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30275" y="9626212"/>
            <a:ext cx="5119059" cy="5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3"/>
              </a:lnSpc>
            </a:pPr>
            <a:r>
              <a:rPr lang="en-US" sz="1659" spc="16">
                <a:solidFill>
                  <a:srgbClr val="00B4E5"/>
                </a:solidFill>
                <a:latin typeface="League Spartan"/>
              </a:rPr>
              <a:t>ITCS335_Introduction To</a:t>
            </a:r>
            <a:r>
              <a:rPr lang="en-US" sz="1659" spc="12">
                <a:solidFill>
                  <a:srgbClr val="00B4E5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  <a:endParaRPr lang="en-US" sz="1659" spc="12">
              <a:solidFill>
                <a:srgbClr val="00B4E5"/>
              </a:solidFill>
              <a:latin typeface="League Spartan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16" name="AutoShape 16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7" name="Group 17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CDE4A1"/>
              </a:solidFill>
            </p:spPr>
          </p:sp>
        </p:grpSp>
        <p:sp>
          <p:nvSpPr>
            <p:cNvPr id="19" name="AutoShape 19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691487" y="1752942"/>
            <a:ext cx="1999437" cy="814118"/>
            <a:chOff x="0" y="0"/>
            <a:chExt cx="1621912" cy="660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3691487" y="2781207"/>
            <a:ext cx="1999437" cy="814118"/>
            <a:chOff x="0" y="0"/>
            <a:chExt cx="1621912" cy="660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3691487" y="3861491"/>
            <a:ext cx="1999437" cy="814118"/>
            <a:chOff x="0" y="0"/>
            <a:chExt cx="1621912" cy="660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3691487" y="4970065"/>
            <a:ext cx="1999437" cy="814118"/>
            <a:chOff x="0" y="0"/>
            <a:chExt cx="1621912" cy="660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3691487" y="6002558"/>
            <a:ext cx="1999437" cy="814118"/>
            <a:chOff x="0" y="0"/>
            <a:chExt cx="1621912" cy="660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3691487" y="7086942"/>
            <a:ext cx="1999437" cy="814118"/>
            <a:chOff x="0" y="0"/>
            <a:chExt cx="1621912" cy="660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3691487" y="8177149"/>
            <a:ext cx="1999437" cy="814118"/>
            <a:chOff x="0" y="0"/>
            <a:chExt cx="1621912" cy="6604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5889564" y="1752942"/>
            <a:ext cx="1999437" cy="814118"/>
            <a:chOff x="0" y="0"/>
            <a:chExt cx="1621912" cy="6604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5889564" y="2781207"/>
            <a:ext cx="1999437" cy="814118"/>
            <a:chOff x="0" y="0"/>
            <a:chExt cx="1621912" cy="660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5889564" y="3861491"/>
            <a:ext cx="1999437" cy="814118"/>
            <a:chOff x="0" y="0"/>
            <a:chExt cx="1621912" cy="6604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5889564" y="4970065"/>
            <a:ext cx="1999437" cy="814118"/>
            <a:chOff x="0" y="0"/>
            <a:chExt cx="1621912" cy="6604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5889564" y="6002558"/>
            <a:ext cx="1999437" cy="814118"/>
            <a:chOff x="0" y="0"/>
            <a:chExt cx="1621912" cy="6604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5889564" y="7086942"/>
            <a:ext cx="1999437" cy="814118"/>
            <a:chOff x="0" y="0"/>
            <a:chExt cx="1621912" cy="6604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5889564" y="8177149"/>
            <a:ext cx="1999437" cy="814118"/>
            <a:chOff x="0" y="0"/>
            <a:chExt cx="1621912" cy="6604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10300371" y="1752942"/>
            <a:ext cx="1999437" cy="814118"/>
            <a:chOff x="0" y="0"/>
            <a:chExt cx="1621912" cy="6604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10300371" y="2781207"/>
            <a:ext cx="1999437" cy="814118"/>
            <a:chOff x="0" y="0"/>
            <a:chExt cx="1621912" cy="6604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0300371" y="3861491"/>
            <a:ext cx="1999437" cy="814118"/>
            <a:chOff x="0" y="0"/>
            <a:chExt cx="1621912" cy="6604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0300371" y="4970065"/>
            <a:ext cx="1999437" cy="814118"/>
            <a:chOff x="0" y="0"/>
            <a:chExt cx="1621912" cy="6604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0300371" y="6002558"/>
            <a:ext cx="1999437" cy="814118"/>
            <a:chOff x="0" y="0"/>
            <a:chExt cx="1621912" cy="6604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10300371" y="7086942"/>
            <a:ext cx="1999437" cy="814118"/>
            <a:chOff x="0" y="0"/>
            <a:chExt cx="1621912" cy="6604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10300371" y="8177149"/>
            <a:ext cx="1999437" cy="814118"/>
            <a:chOff x="0" y="0"/>
            <a:chExt cx="1621912" cy="6604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sp>
        <p:nvSpPr>
          <p:cNvPr id="64" name="TextBox 64"/>
          <p:cNvSpPr txBox="1"/>
          <p:nvPr/>
        </p:nvSpPr>
        <p:spPr>
          <a:xfrm>
            <a:off x="6033595" y="1866217"/>
            <a:ext cx="1711375" cy="530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4"/>
              </a:lnSpc>
            </a:pPr>
            <a:r>
              <a:rPr lang="en-US" sz="3117">
                <a:solidFill>
                  <a:srgbClr val="00B4E5"/>
                </a:solidFill>
                <a:latin typeface="League Spartan"/>
              </a:rPr>
              <a:t>Meticuly</a:t>
            </a:r>
          </a:p>
        </p:txBody>
      </p:sp>
      <p:pic>
        <p:nvPicPr>
          <p:cNvPr id="65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523400" y="2781207"/>
            <a:ext cx="731764" cy="761263"/>
          </a:xfrm>
          <a:prstGeom prst="rect">
            <a:avLst/>
          </a:prstGeom>
        </p:spPr>
      </p:pic>
      <p:sp>
        <p:nvSpPr>
          <p:cNvPr id="66" name="TextBox 66"/>
          <p:cNvSpPr txBox="1"/>
          <p:nvPr/>
        </p:nvSpPr>
        <p:spPr>
          <a:xfrm>
            <a:off x="3801064" y="1866217"/>
            <a:ext cx="1780282" cy="530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4"/>
              </a:lnSpc>
            </a:pPr>
            <a:r>
              <a:rPr lang="en-US" sz="3117">
                <a:solidFill>
                  <a:srgbClr val="000000"/>
                </a:solidFill>
                <a:latin typeface="League Spartan"/>
              </a:rPr>
              <a:t>Features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0324353" y="1843160"/>
            <a:ext cx="1999437" cy="625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2"/>
              </a:lnSpc>
            </a:pPr>
            <a:r>
              <a:rPr lang="en-US" sz="2200" spc="22">
                <a:solidFill>
                  <a:srgbClr val="000000"/>
                </a:solidFill>
                <a:latin typeface="League Spartan"/>
              </a:rPr>
              <a:t>Aether Biomedical  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3589504" y="2868226"/>
            <a:ext cx="2203403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League Spartan"/>
              </a:rPr>
              <a:t>Medical surgery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League Spartan"/>
              </a:rPr>
              <a:t>products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3837527" y="3948510"/>
            <a:ext cx="1743819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League Spartan"/>
              </a:rPr>
              <a:t>Equipment for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League Spartan"/>
              </a:rPr>
              <a:t>specific use</a:t>
            </a:r>
          </a:p>
        </p:txBody>
      </p:sp>
      <p:pic>
        <p:nvPicPr>
          <p:cNvPr id="70" name="Picture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523400" y="3861491"/>
            <a:ext cx="731764" cy="761263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934208" y="3914346"/>
            <a:ext cx="731764" cy="761263"/>
          </a:xfrm>
          <a:prstGeom prst="rect">
            <a:avLst/>
          </a:prstGeom>
        </p:spPr>
      </p:pic>
      <p:sp>
        <p:nvSpPr>
          <p:cNvPr id="72" name="TextBox 72"/>
          <p:cNvSpPr txBox="1"/>
          <p:nvPr/>
        </p:nvSpPr>
        <p:spPr>
          <a:xfrm>
            <a:off x="3941483" y="5022018"/>
            <a:ext cx="1535906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eague Spartan"/>
              </a:rPr>
              <a:t>Available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eague Spartan"/>
              </a:rPr>
              <a:t>worldwide </a:t>
            </a:r>
          </a:p>
        </p:txBody>
      </p:sp>
      <p:pic>
        <p:nvPicPr>
          <p:cNvPr id="73" name="Picture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523400" y="4991473"/>
            <a:ext cx="731764" cy="761263"/>
          </a:xfrm>
          <a:prstGeom prst="rect">
            <a:avLst/>
          </a:prstGeom>
        </p:spPr>
      </p:pic>
      <p:grpSp>
        <p:nvGrpSpPr>
          <p:cNvPr id="74" name="Group 74"/>
          <p:cNvGrpSpPr/>
          <p:nvPr/>
        </p:nvGrpSpPr>
        <p:grpSpPr>
          <a:xfrm>
            <a:off x="12513555" y="1752942"/>
            <a:ext cx="1999437" cy="814118"/>
            <a:chOff x="0" y="0"/>
            <a:chExt cx="1621912" cy="6604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2513555" y="2781207"/>
            <a:ext cx="1999437" cy="814118"/>
            <a:chOff x="0" y="0"/>
            <a:chExt cx="1621912" cy="6604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12513555" y="3861491"/>
            <a:ext cx="1999437" cy="814118"/>
            <a:chOff x="0" y="0"/>
            <a:chExt cx="1621912" cy="6604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12513555" y="4970065"/>
            <a:ext cx="1999437" cy="814118"/>
            <a:chOff x="0" y="0"/>
            <a:chExt cx="1621912" cy="66040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12513555" y="6002558"/>
            <a:ext cx="1999437" cy="814118"/>
            <a:chOff x="0" y="0"/>
            <a:chExt cx="1621912" cy="6604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2513555" y="7086942"/>
            <a:ext cx="1999437" cy="814118"/>
            <a:chOff x="0" y="0"/>
            <a:chExt cx="1621912" cy="6604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86" name="Group 86"/>
          <p:cNvGrpSpPr/>
          <p:nvPr/>
        </p:nvGrpSpPr>
        <p:grpSpPr>
          <a:xfrm>
            <a:off x="12513555" y="8177149"/>
            <a:ext cx="1999437" cy="814118"/>
            <a:chOff x="0" y="0"/>
            <a:chExt cx="1621912" cy="66040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sp>
        <p:nvSpPr>
          <p:cNvPr id="88" name="TextBox 88"/>
          <p:cNvSpPr txBox="1"/>
          <p:nvPr/>
        </p:nvSpPr>
        <p:spPr>
          <a:xfrm>
            <a:off x="12323790" y="1812299"/>
            <a:ext cx="2435353" cy="694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4"/>
              </a:lnSpc>
            </a:pPr>
            <a:r>
              <a:rPr lang="en-US" sz="2400" spc="24">
                <a:solidFill>
                  <a:srgbClr val="000000"/>
                </a:solidFill>
                <a:latin typeface="League Spartan"/>
              </a:rPr>
              <a:t>Bionik </a:t>
            </a:r>
          </a:p>
          <a:p>
            <a:pPr algn="ctr">
              <a:lnSpc>
                <a:spcPts val="2775"/>
              </a:lnSpc>
            </a:pPr>
            <a:r>
              <a:rPr lang="en-US" sz="2500" spc="25">
                <a:solidFill>
                  <a:srgbClr val="000000"/>
                </a:solidFill>
                <a:latin typeface="League Spartan"/>
              </a:rPr>
              <a:t>Labs </a:t>
            </a:r>
          </a:p>
        </p:txBody>
      </p:sp>
      <p:pic>
        <p:nvPicPr>
          <p:cNvPr id="89" name="Picture 8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147391" y="3887918"/>
            <a:ext cx="731764" cy="761263"/>
          </a:xfrm>
          <a:prstGeom prst="rect">
            <a:avLst/>
          </a:prstGeom>
        </p:spPr>
      </p:pic>
      <p:pic>
        <p:nvPicPr>
          <p:cNvPr id="90" name="Picture 9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175584" y="4991473"/>
            <a:ext cx="731764" cy="761263"/>
          </a:xfrm>
          <a:prstGeom prst="rect">
            <a:avLst/>
          </a:prstGeom>
        </p:spPr>
      </p:pic>
      <p:pic>
        <p:nvPicPr>
          <p:cNvPr id="91" name="Picture 9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934208" y="4996493"/>
            <a:ext cx="731764" cy="761263"/>
          </a:xfrm>
          <a:prstGeom prst="rect">
            <a:avLst/>
          </a:prstGeom>
        </p:spPr>
      </p:pic>
      <p:sp>
        <p:nvSpPr>
          <p:cNvPr id="92" name="TextBox 92"/>
          <p:cNvSpPr txBox="1"/>
          <p:nvPr/>
        </p:nvSpPr>
        <p:spPr>
          <a:xfrm>
            <a:off x="3756825" y="6207731"/>
            <a:ext cx="1868760" cy="409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"/>
              </a:lnSpc>
            </a:pPr>
            <a:r>
              <a:rPr lang="en-US" sz="1188">
                <a:solidFill>
                  <a:srgbClr val="000000"/>
                </a:solidFill>
                <a:latin typeface="League Spartan"/>
              </a:rPr>
              <a:t>Using AI technology in </a:t>
            </a:r>
          </a:p>
          <a:p>
            <a:pPr algn="ctr">
              <a:lnSpc>
                <a:spcPts val="1663"/>
              </a:lnSpc>
            </a:pPr>
            <a:r>
              <a:rPr lang="en-US" sz="1188">
                <a:solidFill>
                  <a:srgbClr val="000000"/>
                </a:solidFill>
                <a:latin typeface="League Spartan"/>
              </a:rPr>
              <a:t>surgery and its product</a:t>
            </a:r>
          </a:p>
        </p:txBody>
      </p:sp>
      <p:pic>
        <p:nvPicPr>
          <p:cNvPr id="93" name="Picture 9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523400" y="6028985"/>
            <a:ext cx="731764" cy="761263"/>
          </a:xfrm>
          <a:prstGeom prst="rect">
            <a:avLst/>
          </a:prstGeom>
        </p:spPr>
      </p:pic>
      <p:sp>
        <p:nvSpPr>
          <p:cNvPr id="94" name="TextBox 94"/>
          <p:cNvSpPr txBox="1"/>
          <p:nvPr/>
        </p:nvSpPr>
        <p:spPr>
          <a:xfrm>
            <a:off x="3778944" y="7177991"/>
            <a:ext cx="1824521" cy="637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8"/>
              </a:lnSpc>
            </a:pPr>
            <a:r>
              <a:rPr lang="en-US" sz="1255">
                <a:solidFill>
                  <a:srgbClr val="000000"/>
                </a:solidFill>
                <a:latin typeface="League Spartan"/>
              </a:rPr>
              <a:t>Wide range of </a:t>
            </a:r>
          </a:p>
          <a:p>
            <a:pPr algn="ctr">
              <a:lnSpc>
                <a:spcPts val="1758"/>
              </a:lnSpc>
            </a:pPr>
            <a:r>
              <a:rPr lang="en-US" sz="1255">
                <a:solidFill>
                  <a:srgbClr val="000000"/>
                </a:solidFill>
                <a:latin typeface="League Spartan"/>
              </a:rPr>
              <a:t>materials and services</a:t>
            </a:r>
          </a:p>
        </p:txBody>
      </p:sp>
      <p:grpSp>
        <p:nvGrpSpPr>
          <p:cNvPr id="95" name="Group 95"/>
          <p:cNvGrpSpPr/>
          <p:nvPr/>
        </p:nvGrpSpPr>
        <p:grpSpPr>
          <a:xfrm>
            <a:off x="8094154" y="1765224"/>
            <a:ext cx="1999437" cy="814118"/>
            <a:chOff x="0" y="0"/>
            <a:chExt cx="1621912" cy="660400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97" name="Group 97"/>
          <p:cNvGrpSpPr/>
          <p:nvPr/>
        </p:nvGrpSpPr>
        <p:grpSpPr>
          <a:xfrm>
            <a:off x="8094154" y="2793488"/>
            <a:ext cx="1999437" cy="814118"/>
            <a:chOff x="0" y="0"/>
            <a:chExt cx="1621912" cy="660400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99" name="Group 99"/>
          <p:cNvGrpSpPr/>
          <p:nvPr/>
        </p:nvGrpSpPr>
        <p:grpSpPr>
          <a:xfrm>
            <a:off x="8094154" y="3873772"/>
            <a:ext cx="1999437" cy="814118"/>
            <a:chOff x="0" y="0"/>
            <a:chExt cx="1621912" cy="660400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101" name="Group 101"/>
          <p:cNvGrpSpPr/>
          <p:nvPr/>
        </p:nvGrpSpPr>
        <p:grpSpPr>
          <a:xfrm>
            <a:off x="8094154" y="4982347"/>
            <a:ext cx="1999437" cy="814118"/>
            <a:chOff x="0" y="0"/>
            <a:chExt cx="1621912" cy="660400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103" name="Group 103"/>
          <p:cNvGrpSpPr/>
          <p:nvPr/>
        </p:nvGrpSpPr>
        <p:grpSpPr>
          <a:xfrm>
            <a:off x="8094154" y="5977515"/>
            <a:ext cx="1999437" cy="888767"/>
            <a:chOff x="0" y="0"/>
            <a:chExt cx="1621912" cy="720954"/>
          </a:xfrm>
        </p:grpSpPr>
        <p:sp>
          <p:nvSpPr>
            <p:cNvPr id="104" name="Freeform 104"/>
            <p:cNvSpPr/>
            <p:nvPr/>
          </p:nvSpPr>
          <p:spPr>
            <a:xfrm>
              <a:off x="0" y="0"/>
              <a:ext cx="1621912" cy="720954"/>
            </a:xfrm>
            <a:custGeom>
              <a:avLst/>
              <a:gdLst/>
              <a:ahLst/>
              <a:cxnLst/>
              <a:rect l="l" t="t" r="r" b="b"/>
              <a:pathLst>
                <a:path w="1621912" h="720954">
                  <a:moveTo>
                    <a:pt x="1497452" y="720954"/>
                  </a:moveTo>
                  <a:lnTo>
                    <a:pt x="124460" y="720954"/>
                  </a:lnTo>
                  <a:cubicBezTo>
                    <a:pt x="55880" y="720954"/>
                    <a:pt x="0" y="665074"/>
                    <a:pt x="0" y="596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96494"/>
                  </a:lnTo>
                  <a:cubicBezTo>
                    <a:pt x="1621912" y="665074"/>
                    <a:pt x="1566032" y="720954"/>
                    <a:pt x="1497452" y="720954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105" name="Group 105"/>
          <p:cNvGrpSpPr/>
          <p:nvPr/>
        </p:nvGrpSpPr>
        <p:grpSpPr>
          <a:xfrm>
            <a:off x="8094154" y="7099224"/>
            <a:ext cx="1999437" cy="814118"/>
            <a:chOff x="0" y="0"/>
            <a:chExt cx="1621912" cy="660400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107" name="Group 107"/>
          <p:cNvGrpSpPr/>
          <p:nvPr/>
        </p:nvGrpSpPr>
        <p:grpSpPr>
          <a:xfrm>
            <a:off x="8094154" y="8189430"/>
            <a:ext cx="1999437" cy="814118"/>
            <a:chOff x="0" y="0"/>
            <a:chExt cx="1621912" cy="660400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sp>
        <p:nvSpPr>
          <p:cNvPr id="109" name="TextBox 109"/>
          <p:cNvSpPr txBox="1"/>
          <p:nvPr/>
        </p:nvSpPr>
        <p:spPr>
          <a:xfrm>
            <a:off x="8094154" y="1854108"/>
            <a:ext cx="1999437" cy="638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3"/>
              </a:lnSpc>
              <a:spcBef>
                <a:spcPct val="0"/>
              </a:spcBef>
            </a:pPr>
            <a:r>
              <a:rPr lang="en-US" sz="1859" spc="18">
                <a:solidFill>
                  <a:srgbClr val="C75026"/>
                </a:solidFill>
                <a:latin typeface="League Spartan"/>
              </a:rPr>
              <a:t>Aditus Medical GmbH</a:t>
            </a:r>
          </a:p>
        </p:txBody>
      </p:sp>
      <p:pic>
        <p:nvPicPr>
          <p:cNvPr id="110" name="Picture 1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727991" y="2846343"/>
            <a:ext cx="731764" cy="761263"/>
          </a:xfrm>
          <a:prstGeom prst="rect">
            <a:avLst/>
          </a:prstGeom>
        </p:spPr>
      </p:pic>
      <p:pic>
        <p:nvPicPr>
          <p:cNvPr id="111" name="Picture 1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727991" y="3900200"/>
            <a:ext cx="731764" cy="761263"/>
          </a:xfrm>
          <a:prstGeom prst="rect">
            <a:avLst/>
          </a:prstGeom>
        </p:spPr>
      </p:pic>
      <p:pic>
        <p:nvPicPr>
          <p:cNvPr id="112" name="Picture 1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727991" y="5016036"/>
            <a:ext cx="731764" cy="761263"/>
          </a:xfrm>
          <a:prstGeom prst="rect">
            <a:avLst/>
          </a:prstGeom>
        </p:spPr>
      </p:pic>
      <p:pic>
        <p:nvPicPr>
          <p:cNvPr id="113" name="Picture 1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727991" y="7152078"/>
            <a:ext cx="731764" cy="761263"/>
          </a:xfrm>
          <a:prstGeom prst="rect">
            <a:avLst/>
          </a:prstGeom>
        </p:spPr>
      </p:pic>
      <p:sp>
        <p:nvSpPr>
          <p:cNvPr id="114" name="TextBox 114"/>
          <p:cNvSpPr txBox="1"/>
          <p:nvPr/>
        </p:nvSpPr>
        <p:spPr>
          <a:xfrm>
            <a:off x="3789232" y="8246388"/>
            <a:ext cx="1803946" cy="5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eague Spartan"/>
              </a:rPr>
              <a:t>Having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League Spartan"/>
              </a:rPr>
              <a:t>special product</a:t>
            </a:r>
          </a:p>
        </p:txBody>
      </p:sp>
      <p:pic>
        <p:nvPicPr>
          <p:cNvPr id="115" name="Picture 1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523400" y="8177149"/>
            <a:ext cx="731764" cy="7612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381" y="-93184"/>
            <a:ext cx="1643321" cy="10942858"/>
            <a:chOff x="0" y="0"/>
            <a:chExt cx="555889" cy="370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5889" cy="3701658"/>
            </a:xfrm>
            <a:custGeom>
              <a:avLst/>
              <a:gdLst/>
              <a:ahLst/>
              <a:cxnLst/>
              <a:rect l="l" t="t" r="r" b="b"/>
              <a:pathLst>
                <a:path w="555889" h="3701658">
                  <a:moveTo>
                    <a:pt x="0" y="0"/>
                  </a:moveTo>
                  <a:lnTo>
                    <a:pt x="555889" y="0"/>
                  </a:lnTo>
                  <a:lnTo>
                    <a:pt x="555889" y="3701658"/>
                  </a:lnTo>
                  <a:lnTo>
                    <a:pt x="0" y="3701658"/>
                  </a:lnTo>
                  <a:close/>
                </a:path>
              </a:pathLst>
            </a:custGeom>
            <a:solidFill>
              <a:srgbClr val="393232"/>
            </a:solidFill>
          </p:spPr>
        </p:sp>
      </p:grpSp>
      <p:sp>
        <p:nvSpPr>
          <p:cNvPr id="4" name="AutoShape 4"/>
          <p:cNvSpPr/>
          <p:nvPr/>
        </p:nvSpPr>
        <p:spPr>
          <a:xfrm rot="5400000">
            <a:off x="-2353347" y="6301531"/>
            <a:ext cx="5865913" cy="0"/>
          </a:xfrm>
          <a:prstGeom prst="line">
            <a:avLst/>
          </a:prstGeom>
          <a:ln w="47625" cap="flat">
            <a:solidFill>
              <a:srgbClr val="F2EDD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58360" y="330617"/>
            <a:ext cx="538227" cy="3487354"/>
            <a:chOff x="0" y="0"/>
            <a:chExt cx="717636" cy="4649806"/>
          </a:xfrm>
        </p:grpSpPr>
        <p:sp>
          <p:nvSpPr>
            <p:cNvPr id="6" name="TextBox 6"/>
            <p:cNvSpPr txBox="1"/>
            <p:nvPr/>
          </p:nvSpPr>
          <p:spPr>
            <a:xfrm rot="-5400000">
              <a:off x="-1994660" y="1937510"/>
              <a:ext cx="4649806" cy="774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83"/>
                </a:lnSpc>
              </a:pP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P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E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T</a:t>
              </a:r>
              <a:r>
                <a:rPr lang="en-US" sz="3559">
                  <a:solidFill>
                    <a:srgbClr val="FFFFFF"/>
                  </a:solidFill>
                  <a:latin typeface="League Spartan"/>
                </a:rPr>
                <a:t> 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M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E!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388370" y="1125255"/>
              <a:ext cx="174524" cy="17452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48257"/>
              </a:solidFill>
            </p:spPr>
          </p:sp>
        </p:grp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814567" y="1939285"/>
            <a:ext cx="3296018" cy="6521738"/>
            <a:chOff x="0" y="0"/>
            <a:chExt cx="2620010" cy="5184140"/>
          </a:xfrm>
        </p:grpSpPr>
        <p:sp>
          <p:nvSpPr>
            <p:cNvPr id="10" name="Freeform 1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8360" y="9458918"/>
            <a:ext cx="442500" cy="23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F2EDD7"/>
                </a:solidFill>
                <a:latin typeface="League Spartan"/>
              </a:rPr>
              <a:t>13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23" name="AutoShape 23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4" name="Group 24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CDE4A1"/>
              </a:solidFill>
            </p:spPr>
          </p:sp>
        </p:grpSp>
        <p:sp>
          <p:nvSpPr>
            <p:cNvPr id="26" name="AutoShape 26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2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28" name="TextBox 28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rcRect l="31860" r="31928"/>
          <a:stretch>
            <a:fillRect/>
          </a:stretch>
        </p:blipFill>
        <p:spPr>
          <a:xfrm>
            <a:off x="1280939" y="0"/>
            <a:ext cx="5591061" cy="102870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7382229" y="1232253"/>
            <a:ext cx="2337943" cy="2337943"/>
            <a:chOff x="0" y="0"/>
            <a:chExt cx="3117257" cy="3117257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3117257" cy="3117257"/>
              <a:chOff x="0" y="0"/>
              <a:chExt cx="1913890" cy="191389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32B5DE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150886" y="529928"/>
              <a:ext cx="2815484" cy="2280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359"/>
                </a:lnSpc>
              </a:pPr>
              <a:r>
                <a:rPr lang="en-US" sz="10256">
                  <a:solidFill>
                    <a:srgbClr val="CDE4A1"/>
                  </a:solidFill>
                  <a:latin typeface="League Spartan Bold"/>
                </a:rPr>
                <a:t>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382229" y="6123080"/>
            <a:ext cx="2337943" cy="2337943"/>
            <a:chOff x="0" y="0"/>
            <a:chExt cx="3117257" cy="3117257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3117257" cy="3117257"/>
              <a:chOff x="0" y="0"/>
              <a:chExt cx="1913890" cy="191389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32B5DE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150886" y="668061"/>
              <a:ext cx="2815484" cy="2280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359"/>
                </a:lnSpc>
              </a:pPr>
              <a:r>
                <a:rPr lang="en-US" sz="10256">
                  <a:solidFill>
                    <a:srgbClr val="CDE4A1"/>
                  </a:solidFill>
                  <a:latin typeface="League Spartan Bold"/>
                </a:rPr>
                <a:t>W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0265606" y="1165578"/>
            <a:ext cx="4352621" cy="58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4"/>
              </a:lnSpc>
            </a:pPr>
            <a:r>
              <a:rPr lang="en-US" sz="3431">
                <a:solidFill>
                  <a:srgbClr val="000000"/>
                </a:solidFill>
                <a:latin typeface="League Spartan Bold"/>
              </a:rPr>
              <a:t>Strengths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265606" y="6056405"/>
            <a:ext cx="4352621" cy="58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4"/>
              </a:lnSpc>
            </a:pPr>
            <a:r>
              <a:rPr lang="en-US" sz="3431">
                <a:solidFill>
                  <a:srgbClr val="000000"/>
                </a:solidFill>
                <a:latin typeface="League Spartan Bold"/>
              </a:rPr>
              <a:t>Weaknesses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748420" y="9460850"/>
            <a:ext cx="25108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000000"/>
                </a:solidFill>
                <a:latin typeface="League Spartan Bold"/>
              </a:rPr>
              <a:t>2/2021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130275" y="9439868"/>
            <a:ext cx="5119059" cy="5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3"/>
              </a:lnSpc>
            </a:pPr>
            <a:r>
              <a:rPr lang="en-US" sz="1659" spc="16">
                <a:solidFill>
                  <a:srgbClr val="000000"/>
                </a:solidFill>
                <a:latin typeface="League Spartan"/>
              </a:rPr>
              <a:t>ITCS335_Introduction To</a:t>
            </a:r>
            <a:r>
              <a:rPr lang="en-US" sz="1659" spc="12">
                <a:solidFill>
                  <a:srgbClr val="000000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  <a:endParaRPr lang="en-US" sz="1659" spc="12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9978323" y="2015269"/>
            <a:ext cx="7777549" cy="354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416" lvl="1" indent="-199708">
              <a:lnSpc>
                <a:spcPts val="2590"/>
              </a:lnSpc>
              <a:buFont typeface="Arial"/>
              <a:buChar char="•"/>
            </a:pPr>
            <a:r>
              <a:rPr lang="en-US" sz="1850">
                <a:solidFill>
                  <a:srgbClr val="000000"/>
                </a:solidFill>
                <a:latin typeface="Arimo"/>
              </a:rPr>
              <a:t>Engineers with particular experience methodically develop and produce.</a:t>
            </a:r>
          </a:p>
          <a:p>
            <a:pPr marL="399416" lvl="1" indent="-199708">
              <a:lnSpc>
                <a:spcPts val="2590"/>
              </a:lnSpc>
              <a:buFont typeface="Arial"/>
              <a:buChar char="•"/>
            </a:pPr>
            <a:r>
              <a:rPr lang="en-US" sz="1850">
                <a:solidFill>
                  <a:srgbClr val="000000"/>
                </a:solidFill>
                <a:latin typeface="Arimo"/>
              </a:rPr>
              <a:t>By collaboration with surgeons in a wide range of fields, so Meticuly can create titanium implant devices with greater precision as a result of this.</a:t>
            </a:r>
          </a:p>
          <a:p>
            <a:pPr marL="399416" lvl="1" indent="-199708">
              <a:lnSpc>
                <a:spcPts val="2590"/>
              </a:lnSpc>
              <a:buFont typeface="Arial"/>
              <a:buChar char="•"/>
            </a:pPr>
            <a:r>
              <a:rPr lang="en-US" sz="1850">
                <a:solidFill>
                  <a:srgbClr val="000000"/>
                </a:solidFill>
                <a:latin typeface="Arimo"/>
              </a:rPr>
              <a:t>Muticuly is capable of producing strong titanium prosthetic bones with excellent mechanical properties.</a:t>
            </a:r>
          </a:p>
          <a:p>
            <a:pPr marL="399416" lvl="1" indent="-199708">
              <a:lnSpc>
                <a:spcPts val="2590"/>
              </a:lnSpc>
              <a:buFont typeface="Arial"/>
              <a:buChar char="•"/>
            </a:pPr>
            <a:r>
              <a:rPr lang="en-US" sz="1850">
                <a:solidFill>
                  <a:srgbClr val="000000"/>
                </a:solidFill>
                <a:latin typeface="Arimo"/>
              </a:rPr>
              <a:t>Using AI technology to create titanium implants.</a:t>
            </a:r>
          </a:p>
          <a:p>
            <a:pPr marL="399416" lvl="1" indent="-199708">
              <a:lnSpc>
                <a:spcPts val="2590"/>
              </a:lnSpc>
              <a:buFont typeface="Arial"/>
              <a:buChar char="•"/>
            </a:pPr>
            <a:r>
              <a:rPr lang="en-US" sz="1850">
                <a:solidFill>
                  <a:srgbClr val="000000"/>
                </a:solidFill>
                <a:latin typeface="Arimo"/>
              </a:rPr>
              <a:t>Cooperation with leading hospitals in various countries.</a:t>
            </a:r>
          </a:p>
          <a:p>
            <a:pPr marL="399416" lvl="1" indent="-199708">
              <a:lnSpc>
                <a:spcPts val="2590"/>
              </a:lnSpc>
              <a:buFont typeface="Arial"/>
              <a:buChar char="•"/>
            </a:pPr>
            <a:r>
              <a:rPr lang="en-US" sz="1850">
                <a:solidFill>
                  <a:srgbClr val="000000"/>
                </a:solidFill>
                <a:latin typeface="Arimo"/>
              </a:rPr>
              <a:t>Using of the titanium implant.</a:t>
            </a:r>
          </a:p>
          <a:p>
            <a:pPr>
              <a:lnSpc>
                <a:spcPts val="2590"/>
              </a:lnSpc>
            </a:pPr>
            <a:endParaRPr lang="en-US" sz="1850">
              <a:solidFill>
                <a:srgbClr val="000000"/>
              </a:solidFill>
              <a:latin typeface="Arimo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0088312" y="6911889"/>
            <a:ext cx="6441430" cy="95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2370" lvl="1" indent="-206185">
              <a:lnSpc>
                <a:spcPts val="2674"/>
              </a:lnSpc>
              <a:buFont typeface="Arial"/>
              <a:buChar char="•"/>
            </a:pPr>
            <a:r>
              <a:rPr lang="en-US" sz="1910">
                <a:solidFill>
                  <a:srgbClr val="000000"/>
                </a:solidFill>
                <a:latin typeface="League Spartan"/>
              </a:rPr>
              <a:t>Titanium prosthetic bone is expensive compared </a:t>
            </a:r>
          </a:p>
          <a:p>
            <a:pPr>
              <a:lnSpc>
                <a:spcPts val="2674"/>
              </a:lnSpc>
            </a:pPr>
            <a:r>
              <a:rPr lang="en-US" sz="1910">
                <a:solidFill>
                  <a:srgbClr val="000000"/>
                </a:solidFill>
                <a:latin typeface="League Spartan"/>
              </a:rPr>
              <a:t>      to other artificial bone materials.</a:t>
            </a:r>
          </a:p>
          <a:p>
            <a:pPr algn="ctr">
              <a:lnSpc>
                <a:spcPts val="2449"/>
              </a:lnSpc>
            </a:pPr>
            <a:endParaRPr lang="en-US" sz="1910">
              <a:solidFill>
                <a:srgbClr val="000000"/>
              </a:solidFill>
              <a:latin typeface="League Spart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49307" y="1317863"/>
            <a:ext cx="2653774" cy="2653774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749307" y="5813929"/>
            <a:ext cx="2653774" cy="2653774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362381" y="-93184"/>
            <a:ext cx="1643321" cy="10942858"/>
            <a:chOff x="0" y="0"/>
            <a:chExt cx="555889" cy="37016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5889" cy="3701658"/>
            </a:xfrm>
            <a:custGeom>
              <a:avLst/>
              <a:gdLst/>
              <a:ahLst/>
              <a:cxnLst/>
              <a:rect l="l" t="t" r="r" b="b"/>
              <a:pathLst>
                <a:path w="555889" h="3701658">
                  <a:moveTo>
                    <a:pt x="0" y="0"/>
                  </a:moveTo>
                  <a:lnTo>
                    <a:pt x="555889" y="0"/>
                  </a:lnTo>
                  <a:lnTo>
                    <a:pt x="555889" y="3701658"/>
                  </a:lnTo>
                  <a:lnTo>
                    <a:pt x="0" y="3701658"/>
                  </a:lnTo>
                  <a:close/>
                </a:path>
              </a:pathLst>
            </a:custGeom>
            <a:solidFill>
              <a:srgbClr val="393232"/>
            </a:solidFill>
          </p:spPr>
        </p:sp>
      </p:grpSp>
      <p:sp>
        <p:nvSpPr>
          <p:cNvPr id="8" name="AutoShape 8"/>
          <p:cNvSpPr/>
          <p:nvPr/>
        </p:nvSpPr>
        <p:spPr>
          <a:xfrm rot="5400000">
            <a:off x="-2353347" y="6301531"/>
            <a:ext cx="5865913" cy="0"/>
          </a:xfrm>
          <a:prstGeom prst="line">
            <a:avLst/>
          </a:prstGeom>
          <a:ln w="47625" cap="flat">
            <a:solidFill>
              <a:srgbClr val="F2EDD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358360" y="330617"/>
            <a:ext cx="538227" cy="3487354"/>
            <a:chOff x="0" y="0"/>
            <a:chExt cx="717636" cy="4649806"/>
          </a:xfrm>
        </p:grpSpPr>
        <p:sp>
          <p:nvSpPr>
            <p:cNvPr id="10" name="TextBox 10"/>
            <p:cNvSpPr txBox="1"/>
            <p:nvPr/>
          </p:nvSpPr>
          <p:spPr>
            <a:xfrm rot="-5400000">
              <a:off x="-1994660" y="1937510"/>
              <a:ext cx="4649806" cy="774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83"/>
                </a:lnSpc>
              </a:pP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P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E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T</a:t>
              </a:r>
              <a:r>
                <a:rPr lang="en-US" sz="3559">
                  <a:solidFill>
                    <a:srgbClr val="FFFFFF"/>
                  </a:solidFill>
                  <a:latin typeface="League Spartan"/>
                </a:rPr>
                <a:t> 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M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E!</a:t>
              </a: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388370" y="1125255"/>
              <a:ext cx="174524" cy="17452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48257"/>
              </a:solidFill>
            </p:spPr>
          </p:sp>
        </p:grp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2011050" y="1317863"/>
            <a:ext cx="5170236" cy="7094411"/>
            <a:chOff x="0" y="0"/>
            <a:chExt cx="4589780" cy="629793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591050" cy="6297930"/>
            </a:xfrm>
            <a:custGeom>
              <a:avLst/>
              <a:gdLst/>
              <a:ahLst/>
              <a:cxnLst/>
              <a:rect l="l" t="t" r="r" b="b"/>
              <a:pathLst>
                <a:path w="4591050" h="6297930">
                  <a:moveTo>
                    <a:pt x="3148330" y="1708150"/>
                  </a:moveTo>
                  <a:cubicBezTo>
                    <a:pt x="2754630" y="1708150"/>
                    <a:pt x="2396490" y="1866900"/>
                    <a:pt x="2136140" y="2124710"/>
                  </a:cubicBezTo>
                  <a:lnTo>
                    <a:pt x="1611630" y="1600200"/>
                  </a:lnTo>
                  <a:cubicBezTo>
                    <a:pt x="1778000" y="1430020"/>
                    <a:pt x="1882140" y="1197610"/>
                    <a:pt x="1882140" y="941070"/>
                  </a:cubicBezTo>
                  <a:cubicBezTo>
                    <a:pt x="1882140" y="421640"/>
                    <a:pt x="1459230" y="0"/>
                    <a:pt x="941070" y="0"/>
                  </a:cubicBezTo>
                  <a:cubicBezTo>
                    <a:pt x="422910" y="0"/>
                    <a:pt x="0" y="421640"/>
                    <a:pt x="0" y="941070"/>
                  </a:cubicBezTo>
                  <a:cubicBezTo>
                    <a:pt x="0" y="1459230"/>
                    <a:pt x="421640" y="1882140"/>
                    <a:pt x="941070" y="1882140"/>
                  </a:cubicBezTo>
                  <a:cubicBezTo>
                    <a:pt x="1160780" y="1882140"/>
                    <a:pt x="1362710" y="1805940"/>
                    <a:pt x="1524000" y="1678940"/>
                  </a:cubicBezTo>
                  <a:lnTo>
                    <a:pt x="2056130" y="2211070"/>
                  </a:lnTo>
                  <a:cubicBezTo>
                    <a:pt x="1838960" y="2463800"/>
                    <a:pt x="1708150" y="2791460"/>
                    <a:pt x="1708150" y="3148330"/>
                  </a:cubicBezTo>
                  <a:cubicBezTo>
                    <a:pt x="1708150" y="3549650"/>
                    <a:pt x="1873250" y="3914140"/>
                    <a:pt x="2139950" y="4175760"/>
                  </a:cubicBezTo>
                  <a:lnTo>
                    <a:pt x="1614170" y="4701540"/>
                  </a:lnTo>
                  <a:cubicBezTo>
                    <a:pt x="1442720" y="4526280"/>
                    <a:pt x="1203960" y="4417060"/>
                    <a:pt x="941070" y="4417060"/>
                  </a:cubicBezTo>
                  <a:cubicBezTo>
                    <a:pt x="421640" y="4415790"/>
                    <a:pt x="0" y="4838700"/>
                    <a:pt x="0" y="5356860"/>
                  </a:cubicBezTo>
                  <a:cubicBezTo>
                    <a:pt x="0" y="5875020"/>
                    <a:pt x="421640" y="6297930"/>
                    <a:pt x="941070" y="6297930"/>
                  </a:cubicBezTo>
                  <a:cubicBezTo>
                    <a:pt x="1459230" y="6297930"/>
                    <a:pt x="1882140" y="5876290"/>
                    <a:pt x="1882140" y="5356860"/>
                  </a:cubicBezTo>
                  <a:cubicBezTo>
                    <a:pt x="1882140" y="5144770"/>
                    <a:pt x="1811020" y="4947920"/>
                    <a:pt x="1692910" y="4790440"/>
                  </a:cubicBezTo>
                  <a:lnTo>
                    <a:pt x="2228850" y="4254500"/>
                  </a:lnTo>
                  <a:cubicBezTo>
                    <a:pt x="2479040" y="4462780"/>
                    <a:pt x="2800350" y="4588509"/>
                    <a:pt x="3150870" y="4588509"/>
                  </a:cubicBezTo>
                  <a:cubicBezTo>
                    <a:pt x="3945890" y="4588509"/>
                    <a:pt x="4591050" y="3942080"/>
                    <a:pt x="4591050" y="3148330"/>
                  </a:cubicBezTo>
                  <a:cubicBezTo>
                    <a:pt x="4589780" y="2354580"/>
                    <a:pt x="3943350" y="1708150"/>
                    <a:pt x="3148330" y="1708150"/>
                  </a:cubicBezTo>
                  <a:close/>
                </a:path>
              </a:pathLst>
            </a:custGeom>
            <a:solidFill>
              <a:srgbClr val="EE826C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18110" y="4533900"/>
              <a:ext cx="1645920" cy="1645920"/>
            </a:xfrm>
            <a:custGeom>
              <a:avLst/>
              <a:gdLst/>
              <a:ahLst/>
              <a:cxnLst/>
              <a:rect l="l" t="t" r="r" b="b"/>
              <a:pathLst>
                <a:path w="1645920" h="1645920">
                  <a:moveTo>
                    <a:pt x="822960" y="1645920"/>
                  </a:moveTo>
                  <a:cubicBezTo>
                    <a:pt x="369570" y="1645920"/>
                    <a:pt x="0" y="1277620"/>
                    <a:pt x="0" y="822960"/>
                  </a:cubicBezTo>
                  <a:cubicBezTo>
                    <a:pt x="0" y="368300"/>
                    <a:pt x="368300" y="0"/>
                    <a:pt x="822960" y="0"/>
                  </a:cubicBezTo>
                  <a:cubicBezTo>
                    <a:pt x="1276350" y="0"/>
                    <a:pt x="1645920" y="368300"/>
                    <a:pt x="1645920" y="822960"/>
                  </a:cubicBezTo>
                  <a:cubicBezTo>
                    <a:pt x="1645920" y="1277620"/>
                    <a:pt x="1276350" y="1645920"/>
                    <a:pt x="822960" y="1645920"/>
                  </a:cubicBezTo>
                  <a:close/>
                </a:path>
              </a:pathLst>
            </a:custGeom>
            <a:blipFill>
              <a:blip r:embed="rId2"/>
              <a:stretch>
                <a:fillRect l="-10043" r="-40050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18110" y="118110"/>
              <a:ext cx="1645920" cy="1644650"/>
            </a:xfrm>
            <a:custGeom>
              <a:avLst/>
              <a:gdLst/>
              <a:ahLst/>
              <a:cxnLst/>
              <a:rect l="l" t="t" r="r" b="b"/>
              <a:pathLst>
                <a:path w="1645920" h="1644650">
                  <a:moveTo>
                    <a:pt x="0" y="822960"/>
                  </a:moveTo>
                  <a:cubicBezTo>
                    <a:pt x="0" y="369570"/>
                    <a:pt x="368300" y="0"/>
                    <a:pt x="822960" y="0"/>
                  </a:cubicBezTo>
                  <a:cubicBezTo>
                    <a:pt x="1276350" y="0"/>
                    <a:pt x="1645920" y="368300"/>
                    <a:pt x="1645920" y="822960"/>
                  </a:cubicBezTo>
                  <a:cubicBezTo>
                    <a:pt x="1645920" y="1060450"/>
                    <a:pt x="1544320" y="1273810"/>
                    <a:pt x="1384300" y="1423670"/>
                  </a:cubicBezTo>
                  <a:cubicBezTo>
                    <a:pt x="1377950" y="1426210"/>
                    <a:pt x="1371600" y="1430020"/>
                    <a:pt x="1366520" y="1436370"/>
                  </a:cubicBezTo>
                  <a:cubicBezTo>
                    <a:pt x="1362710" y="1440180"/>
                    <a:pt x="1360170" y="1443990"/>
                    <a:pt x="1357630" y="1447800"/>
                  </a:cubicBezTo>
                  <a:cubicBezTo>
                    <a:pt x="1214120" y="1569720"/>
                    <a:pt x="1027430" y="1644650"/>
                    <a:pt x="824230" y="1644650"/>
                  </a:cubicBezTo>
                  <a:cubicBezTo>
                    <a:pt x="369570" y="1644650"/>
                    <a:pt x="0" y="1276350"/>
                    <a:pt x="0" y="822960"/>
                  </a:cubicBezTo>
                  <a:close/>
                </a:path>
              </a:pathLst>
            </a:custGeom>
            <a:blipFill>
              <a:blip r:embed="rId3"/>
              <a:stretch>
                <a:fillRect l="-24988" r="-24988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826260" y="1827530"/>
              <a:ext cx="2644140" cy="2644140"/>
            </a:xfrm>
            <a:custGeom>
              <a:avLst/>
              <a:gdLst/>
              <a:ahLst/>
              <a:cxnLst/>
              <a:rect l="l" t="t" r="r" b="b"/>
              <a:pathLst>
                <a:path w="2644140" h="2644140">
                  <a:moveTo>
                    <a:pt x="1322070" y="2644140"/>
                  </a:moveTo>
                  <a:cubicBezTo>
                    <a:pt x="593090" y="2644140"/>
                    <a:pt x="0" y="2051050"/>
                    <a:pt x="0" y="1322070"/>
                  </a:cubicBezTo>
                  <a:cubicBezTo>
                    <a:pt x="0" y="593090"/>
                    <a:pt x="593090" y="0"/>
                    <a:pt x="1322070" y="0"/>
                  </a:cubicBezTo>
                  <a:cubicBezTo>
                    <a:pt x="2051050" y="0"/>
                    <a:pt x="2644140" y="593090"/>
                    <a:pt x="2644140" y="1322070"/>
                  </a:cubicBezTo>
                  <a:cubicBezTo>
                    <a:pt x="2644140" y="2051050"/>
                    <a:pt x="2052320" y="2644140"/>
                    <a:pt x="1322070" y="2644140"/>
                  </a:cubicBezTo>
                  <a:close/>
                </a:path>
              </a:pathLst>
            </a:custGeom>
            <a:blipFill>
              <a:blip r:embed="rId4"/>
              <a:stretch>
                <a:fillRect l="-24906" r="-24906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358360" y="9458918"/>
            <a:ext cx="442500" cy="23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F2EDD7"/>
                </a:solidFill>
                <a:latin typeface="League Spartan"/>
              </a:rPr>
              <a:t>14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22" name="AutoShape 22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3" name="Group 23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CDE4A1"/>
              </a:solidFill>
            </p:spPr>
          </p:sp>
        </p:grpSp>
        <p:sp>
          <p:nvSpPr>
            <p:cNvPr id="25" name="AutoShape 25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179079" y="1251188"/>
            <a:ext cx="4352621" cy="58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4"/>
              </a:lnSpc>
            </a:pPr>
            <a:r>
              <a:rPr lang="en-US" sz="3431">
                <a:solidFill>
                  <a:srgbClr val="000000"/>
                </a:solidFill>
                <a:latin typeface="League Spartan Bold"/>
              </a:rPr>
              <a:t>Opportunities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41916" y="2045719"/>
            <a:ext cx="5417384" cy="344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8"/>
              </a:lnSpc>
            </a:pPr>
            <a:endParaRPr/>
          </a:p>
          <a:p>
            <a:pPr marL="389938" lvl="1" indent="-194969">
              <a:lnSpc>
                <a:spcPts val="2528"/>
              </a:lnSpc>
              <a:buFont typeface="Arial"/>
              <a:buChar char="•"/>
            </a:pPr>
            <a:r>
              <a:rPr lang="en-US" sz="1806">
                <a:solidFill>
                  <a:srgbClr val="000000"/>
                </a:solidFill>
                <a:latin typeface="League Spartan"/>
              </a:rPr>
              <a:t>Since it is a specialized business, there are not many competitors.</a:t>
            </a:r>
          </a:p>
          <a:p>
            <a:pPr marL="389938" lvl="1" indent="-194969">
              <a:lnSpc>
                <a:spcPts val="2528"/>
              </a:lnSpc>
              <a:buFont typeface="Arial"/>
              <a:buChar char="•"/>
            </a:pPr>
            <a:r>
              <a:rPr lang="en-US" sz="1806">
                <a:solidFill>
                  <a:srgbClr val="000000"/>
                </a:solidFill>
                <a:latin typeface="League Spartan"/>
              </a:rPr>
              <a:t>The average annual number of patients required to have surgery statistic is high.</a:t>
            </a:r>
          </a:p>
          <a:p>
            <a:pPr marL="389938" lvl="1" indent="-194969">
              <a:lnSpc>
                <a:spcPts val="2528"/>
              </a:lnSpc>
              <a:buFont typeface="Arial"/>
              <a:buChar char="•"/>
            </a:pPr>
            <a:r>
              <a:rPr lang="en-US" sz="1806">
                <a:solidFill>
                  <a:srgbClr val="000000"/>
                </a:solidFill>
                <a:latin typeface="League Spartan"/>
              </a:rPr>
              <a:t>Deep tech trends are growing, so Meticuly might get more funding from these advantages.</a:t>
            </a:r>
          </a:p>
          <a:p>
            <a:pPr marL="389938" lvl="1" indent="-194969">
              <a:lnSpc>
                <a:spcPts val="2528"/>
              </a:lnSpc>
              <a:buFont typeface="Arial"/>
              <a:buChar char="•"/>
            </a:pPr>
            <a:r>
              <a:rPr lang="en-US" sz="1806">
                <a:solidFill>
                  <a:srgbClr val="000000"/>
                </a:solidFill>
                <a:latin typeface="League Spartan"/>
              </a:rPr>
              <a:t>By using 3d printing technology, more new products can be produced.</a:t>
            </a:r>
          </a:p>
          <a:p>
            <a:pPr>
              <a:lnSpc>
                <a:spcPts val="2388"/>
              </a:lnSpc>
            </a:pPr>
            <a:endParaRPr lang="en-US" sz="1806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179079" y="6020662"/>
            <a:ext cx="4352621" cy="58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4"/>
              </a:lnSpc>
            </a:pPr>
            <a:r>
              <a:rPr lang="en-US" sz="3431">
                <a:solidFill>
                  <a:srgbClr val="000000"/>
                </a:solidFill>
                <a:latin typeface="League Spartan Bold"/>
              </a:rPr>
              <a:t>Threats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841916" y="6920094"/>
            <a:ext cx="5417384" cy="1868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League Spartan"/>
              </a:rPr>
              <a:t>Many startups are interested in the MedTech-medical industry.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Arimo"/>
              </a:rPr>
              <a:t>Cost increases, there is always the possibility that business and material costs will rise.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Arimo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877759" y="1747736"/>
            <a:ext cx="2396869" cy="199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99"/>
              </a:lnSpc>
            </a:pPr>
            <a:r>
              <a:rPr lang="en-US" sz="11642">
                <a:solidFill>
                  <a:srgbClr val="32B5DE"/>
                </a:solidFill>
                <a:latin typeface="League Spartan Bold"/>
              </a:rPr>
              <a:t>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877759" y="6271525"/>
            <a:ext cx="2396869" cy="199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99"/>
              </a:lnSpc>
            </a:pPr>
            <a:r>
              <a:rPr lang="en-US" sz="11642">
                <a:solidFill>
                  <a:srgbClr val="32B5DE"/>
                </a:solidFill>
                <a:latin typeface="League Spartan Bold"/>
              </a:rPr>
              <a:t>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748420" y="9460850"/>
            <a:ext cx="25108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000000"/>
                </a:solidFill>
                <a:latin typeface="League Spartan Bold"/>
              </a:rPr>
              <a:t>2/2021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130275" y="9439868"/>
            <a:ext cx="5119059" cy="5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3"/>
              </a:lnSpc>
            </a:pPr>
            <a:r>
              <a:rPr lang="en-US" sz="1659" spc="16">
                <a:solidFill>
                  <a:srgbClr val="000000"/>
                </a:solidFill>
                <a:latin typeface="League Spartan"/>
              </a:rPr>
              <a:t>ITCS335_Introduction To</a:t>
            </a:r>
            <a:r>
              <a:rPr lang="en-US" sz="1659" spc="12">
                <a:solidFill>
                  <a:srgbClr val="000000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  <a:endParaRPr lang="en-US" sz="1659" spc="12">
              <a:solidFill>
                <a:srgbClr val="000000"/>
              </a:solidFill>
              <a:latin typeface="League Spart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4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88013" y="647683"/>
            <a:ext cx="9311975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 dirty="0">
                <a:solidFill>
                  <a:srgbClr val="32B5DE"/>
                </a:solidFill>
                <a:latin typeface="League Spartan Bold"/>
              </a:rPr>
              <a:t>Channels to interact</a:t>
            </a:r>
          </a:p>
          <a:p>
            <a:pPr>
              <a:lnSpc>
                <a:spcPts val="9100"/>
              </a:lnSpc>
            </a:pPr>
            <a:r>
              <a:rPr lang="en-US" sz="6500" dirty="0">
                <a:solidFill>
                  <a:srgbClr val="32B5DE"/>
                </a:solidFill>
                <a:latin typeface="League Spartan Bold"/>
              </a:rPr>
              <a:t>between the business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748420" y="9492248"/>
            <a:ext cx="25108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000000"/>
                </a:solidFill>
                <a:latin typeface="League Spartan Bold"/>
              </a:rPr>
              <a:t>2/2021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30275" y="9471267"/>
            <a:ext cx="5119059" cy="5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3"/>
              </a:lnSpc>
            </a:pPr>
            <a:r>
              <a:rPr lang="en-US" sz="1659" spc="16">
                <a:solidFill>
                  <a:srgbClr val="000000"/>
                </a:solidFill>
                <a:latin typeface="League Spartan"/>
              </a:rPr>
              <a:t>ITCS335_Introduction To</a:t>
            </a:r>
            <a:r>
              <a:rPr lang="en-US" sz="1659" spc="12">
                <a:solidFill>
                  <a:srgbClr val="000000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  <a:endParaRPr lang="en-US" sz="1659" spc="12">
              <a:solidFill>
                <a:srgbClr val="000000"/>
              </a:solidFill>
              <a:latin typeface="League Spartan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8" name="AutoShape 8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" name="Group 9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F2EDD7"/>
              </a:solidFill>
            </p:spPr>
          </p:sp>
        </p:grpSp>
        <p:sp>
          <p:nvSpPr>
            <p:cNvPr id="11" name="AutoShape 11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42579" y="5085444"/>
            <a:ext cx="12813953" cy="4566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211" lvl="1" indent="-336606" algn="ctr">
              <a:lnSpc>
                <a:spcPts val="5300"/>
              </a:lnSpc>
              <a:buFont typeface="Arial"/>
              <a:buChar char="•"/>
            </a:pPr>
            <a:r>
              <a:rPr lang="en-US" sz="3118">
                <a:solidFill>
                  <a:srgbClr val="000000"/>
                </a:solidFill>
                <a:latin typeface="League Spartan"/>
              </a:rPr>
              <a:t>Meticuly cooperates with doctors and hospitals worldwide</a:t>
            </a:r>
          </a:p>
          <a:p>
            <a:pPr marL="673211" lvl="1" indent="-336606">
              <a:lnSpc>
                <a:spcPts val="5300"/>
              </a:lnSpc>
              <a:buFont typeface="Arial"/>
              <a:buChar char="•"/>
            </a:pPr>
            <a:r>
              <a:rPr lang="en-US" sz="3118">
                <a:solidFill>
                  <a:srgbClr val="000000"/>
                </a:solidFill>
                <a:latin typeface="League Spartan"/>
              </a:rPr>
              <a:t>Social Media </a:t>
            </a:r>
          </a:p>
          <a:p>
            <a:pPr>
              <a:lnSpc>
                <a:spcPts val="5300"/>
              </a:lnSpc>
            </a:pPr>
            <a:r>
              <a:rPr lang="en-US" sz="3118">
                <a:solidFill>
                  <a:srgbClr val="000000"/>
                </a:solidFill>
                <a:latin typeface="League Spartan"/>
              </a:rPr>
              <a:t>          - Facebook, LinkedIn: Meticuly</a:t>
            </a:r>
          </a:p>
          <a:p>
            <a:pPr>
              <a:lnSpc>
                <a:spcPts val="5300"/>
              </a:lnSpc>
            </a:pPr>
            <a:r>
              <a:rPr lang="en-US" sz="3118">
                <a:solidFill>
                  <a:srgbClr val="000000"/>
                </a:solidFill>
                <a:latin typeface="League Spartan"/>
              </a:rPr>
              <a:t>          - Line: @meticuly</a:t>
            </a:r>
          </a:p>
          <a:p>
            <a:pPr>
              <a:lnSpc>
                <a:spcPts val="5300"/>
              </a:lnSpc>
            </a:pPr>
            <a:r>
              <a:rPr lang="en-US" sz="3118">
                <a:solidFill>
                  <a:srgbClr val="000000"/>
                </a:solidFill>
                <a:latin typeface="League Spartan"/>
              </a:rPr>
              <a:t>          - Email: info@meticuly.co.th</a:t>
            </a:r>
          </a:p>
          <a:p>
            <a:pPr marL="673211" lvl="1" indent="-336606">
              <a:lnSpc>
                <a:spcPts val="5300"/>
              </a:lnSpc>
              <a:buFont typeface="Arial"/>
              <a:buChar char="•"/>
            </a:pPr>
            <a:r>
              <a:rPr lang="en-US" sz="3118">
                <a:solidFill>
                  <a:srgbClr val="000000"/>
                </a:solidFill>
                <a:latin typeface="League Spartan"/>
              </a:rPr>
              <a:t>Meticuly Website: </a:t>
            </a:r>
            <a:r>
              <a:rPr lang="en-US" sz="3118" u="sng">
                <a:solidFill>
                  <a:srgbClr val="000000"/>
                </a:solidFill>
                <a:latin typeface="League Spartan"/>
              </a:rPr>
              <a:t>https://www.meticuly.com</a:t>
            </a:r>
          </a:p>
          <a:p>
            <a:pPr>
              <a:lnSpc>
                <a:spcPts val="4365"/>
              </a:lnSpc>
            </a:pPr>
            <a:endParaRPr lang="en-US" sz="3118" u="sng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2042579" y="4664740"/>
            <a:ext cx="12930012" cy="0"/>
          </a:xfrm>
          <a:prstGeom prst="line">
            <a:avLst/>
          </a:prstGeom>
          <a:ln w="47625" cap="flat">
            <a:solidFill>
              <a:srgbClr val="3A635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2042579" y="3544268"/>
            <a:ext cx="1259772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League Spartan"/>
              </a:rPr>
              <a:t>Customers can contract with Meticuly via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5" name="AutoShape 5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6" name="Group 6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CDE4A1"/>
              </a:solidFill>
            </p:spPr>
          </p:sp>
        </p:grpSp>
        <p:sp>
          <p:nvSpPr>
            <p:cNvPr id="8" name="AutoShape 8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165502" y="1452835"/>
            <a:ext cx="7048604" cy="3964790"/>
            <a:chOff x="0" y="0"/>
            <a:chExt cx="1128903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300" b="-9300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746508" y="4370478"/>
            <a:ext cx="3988606" cy="3988606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130" y="0"/>
                    <a:pt x="0" y="1421130"/>
                    <a:pt x="0" y="3175000"/>
                  </a:cubicBezTo>
                  <a:lnTo>
                    <a:pt x="0" y="6350000"/>
                  </a:lnTo>
                  <a:lnTo>
                    <a:pt x="3175000" y="6350000"/>
                  </a:lnTo>
                  <a:cubicBezTo>
                    <a:pt x="4928870" y="6350000"/>
                    <a:pt x="6350000" y="4928870"/>
                    <a:pt x="6350000" y="3175000"/>
                  </a:cubicBezTo>
                  <a:cubicBezTo>
                    <a:pt x="6350000" y="1421130"/>
                    <a:pt x="4928870" y="0"/>
                    <a:pt x="3175000" y="0"/>
                  </a:cubicBezTo>
                  <a:close/>
                </a:path>
              </a:pathLst>
            </a:custGeom>
            <a:solidFill>
              <a:srgbClr val="3A635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7013" y="38792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4"/>
                    <a:pt x="2947987" y="5622982"/>
                  </a:cubicBezTo>
                  <a:cubicBezTo>
                    <a:pt x="3954625" y="5627484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4"/>
              <a:stretch>
                <a:fillRect l="223" r="223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698515" y="2087837"/>
            <a:ext cx="8073196" cy="1347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38"/>
              </a:lnSpc>
            </a:pPr>
            <a:r>
              <a:rPr lang="en-US" sz="7884">
                <a:solidFill>
                  <a:srgbClr val="000000"/>
                </a:solidFill>
                <a:latin typeface="League Spartan Bold"/>
              </a:rPr>
              <a:t>Revenue Model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748420" y="9492248"/>
            <a:ext cx="25108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000000"/>
                </a:solidFill>
                <a:latin typeface="League Spartan Bold"/>
              </a:rPr>
              <a:t>2/2021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30275" y="9471267"/>
            <a:ext cx="5119059" cy="5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3"/>
              </a:lnSpc>
            </a:pPr>
            <a:r>
              <a:rPr lang="en-US" sz="1659" spc="16">
                <a:solidFill>
                  <a:srgbClr val="000000"/>
                </a:solidFill>
                <a:latin typeface="League Spartan"/>
              </a:rPr>
              <a:t>ITCS335_Introduction To</a:t>
            </a:r>
            <a:r>
              <a:rPr lang="en-US" sz="1659" spc="12">
                <a:solidFill>
                  <a:srgbClr val="000000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  <a:endParaRPr lang="en-US" sz="1659" spc="12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381360" y="3339980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6298452" y="5935617"/>
            <a:ext cx="9950882" cy="279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56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eague Spartan"/>
              </a:rPr>
              <a:t>Meticuly has income comes from the sale of products and product design services.</a:t>
            </a:r>
          </a:p>
          <a:p>
            <a:pPr marL="690881" lvl="1" indent="-345440">
              <a:lnSpc>
                <a:spcPts val="56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eague Spartan"/>
              </a:rPr>
              <a:t> In addition, income comes from working in collaboration with doctors and hospitals.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5" name="AutoShape 5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6" name="Group 6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CDE4A1"/>
              </a:solidFill>
            </p:spPr>
          </p:sp>
        </p:grpSp>
        <p:sp>
          <p:nvSpPr>
            <p:cNvPr id="8" name="AutoShape 8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02263" y="6090088"/>
            <a:ext cx="15415942" cy="2766349"/>
            <a:chOff x="0" y="0"/>
            <a:chExt cx="20554589" cy="3688465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2588494" cy="3688465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t="6714"/>
            <a:stretch>
              <a:fillRect/>
            </a:stretch>
          </p:blipFill>
          <p:spPr>
            <a:xfrm>
              <a:off x="12588494" y="0"/>
              <a:ext cx="7966095" cy="3688465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2202263" y="702939"/>
            <a:ext cx="4275639" cy="135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38"/>
              </a:lnSpc>
            </a:pPr>
            <a:r>
              <a:rPr lang="en-US" sz="7884">
                <a:solidFill>
                  <a:srgbClr val="32B5DE"/>
                </a:solidFill>
                <a:latin typeface="League Spartan Bold"/>
              </a:rPr>
              <a:t>Funding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48420" y="9492248"/>
            <a:ext cx="25108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000000"/>
                </a:solidFill>
                <a:latin typeface="League Spartan Bold"/>
              </a:rPr>
              <a:t>2/2021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30275" y="9471267"/>
            <a:ext cx="5119059" cy="5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3"/>
              </a:lnSpc>
            </a:pPr>
            <a:r>
              <a:rPr lang="en-US" sz="1659" spc="16">
                <a:solidFill>
                  <a:srgbClr val="000000"/>
                </a:solidFill>
                <a:latin typeface="League Spartan"/>
              </a:rPr>
              <a:t>ITCS335_Introduction To</a:t>
            </a:r>
            <a:r>
              <a:rPr lang="en-US" sz="1659" spc="12">
                <a:solidFill>
                  <a:srgbClr val="000000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  <a:endParaRPr lang="en-US" sz="1659" spc="12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381360" y="3339980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2202263" y="3060580"/>
            <a:ext cx="984669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League Spartan "/>
              </a:rPr>
              <a:t>Meticuly</a:t>
            </a:r>
            <a:r>
              <a:rPr lang="en-US" sz="2000" dirty="0">
                <a:solidFill>
                  <a:srgbClr val="000000"/>
                </a:solidFill>
                <a:latin typeface="League Spartan "/>
              </a:rPr>
              <a:t> has raised a total of $8.3M in funding over 3 rounds. Their latest funding was raised on Jan 26, 2022 from a Series B round.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02263" y="4441825"/>
            <a:ext cx="14511081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eague Spartan"/>
              </a:rPr>
              <a:t>With 2 investors which are BE Healthcare Ventures(Series B) and Expara Thailand(Series A) are the most recent investors.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4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77525" y="3259910"/>
            <a:ext cx="12532950" cy="4171475"/>
            <a:chOff x="0" y="0"/>
            <a:chExt cx="16710600" cy="556196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1112285">
              <a:off x="13295345" y="415994"/>
              <a:ext cx="3061534" cy="2724765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0" y="645911"/>
              <a:ext cx="15890286" cy="4916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867"/>
                </a:lnSpc>
              </a:pPr>
              <a:r>
                <a:rPr lang="en-US" sz="14295">
                  <a:solidFill>
                    <a:srgbClr val="32B5DE"/>
                  </a:solidFill>
                  <a:latin typeface="League Spartan Bold"/>
                </a:rPr>
                <a:t>Thank You</a:t>
              </a:r>
            </a:p>
            <a:p>
              <a:pPr algn="r">
                <a:lnSpc>
                  <a:spcPts val="13867"/>
                </a:lnSpc>
              </a:pPr>
              <a:r>
                <a:rPr lang="en-US" sz="14295">
                  <a:solidFill>
                    <a:srgbClr val="32B5DE"/>
                  </a:solidFill>
                  <a:latin typeface="League Spartan Bold"/>
                </a:rPr>
                <a:t>Meticuly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09639" y="8355618"/>
            <a:ext cx="8364816" cy="1127060"/>
            <a:chOff x="0" y="0"/>
            <a:chExt cx="11153088" cy="1502746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1153088" cy="1502746"/>
              <a:chOff x="0" y="0"/>
              <a:chExt cx="3016221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7780" y="22860"/>
                <a:ext cx="29908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2990822" h="360680">
                    <a:moveTo>
                      <a:pt x="2990822" y="180340"/>
                    </a:moveTo>
                    <a:cubicBezTo>
                      <a:pt x="2990822" y="81280"/>
                      <a:pt x="2910812" y="0"/>
                      <a:pt x="28104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2810481" y="360680"/>
                    </a:lnTo>
                    <a:cubicBezTo>
                      <a:pt x="2909542" y="360680"/>
                      <a:pt x="2990821" y="279400"/>
                      <a:pt x="2990821" y="180340"/>
                    </a:cubicBezTo>
                    <a:close/>
                  </a:path>
                </a:pathLst>
              </a:custGeom>
              <a:solidFill>
                <a:srgbClr val="32B5DE">
                  <a:alpha val="84706"/>
                </a:srgbClr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832938" y="91298"/>
              <a:ext cx="1320150" cy="132015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0070844" y="329204"/>
              <a:ext cx="844338" cy="844338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13" name="AutoShape 13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4" name="Group 14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F2EDD7"/>
              </a:solidFill>
            </p:spPr>
          </p:sp>
        </p:grpSp>
        <p:sp>
          <p:nvSpPr>
            <p:cNvPr id="16" name="AutoShape 16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4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8360" y="9458918"/>
            <a:ext cx="442500" cy="23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F2EDD7"/>
                </a:solidFill>
                <a:latin typeface="League Spartan"/>
              </a:rPr>
              <a:t>01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6" name="AutoShape 6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7" name="Group 7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F2EDD7"/>
              </a:solidFill>
            </p:spPr>
          </p:sp>
        </p:grpSp>
        <p:sp>
          <p:nvSpPr>
            <p:cNvPr id="9" name="AutoShape 9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011858" y="9460850"/>
            <a:ext cx="25108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000000"/>
                </a:solidFill>
                <a:latin typeface="League Spartan Bold"/>
              </a:rPr>
              <a:t>2/2021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93713" y="9439868"/>
            <a:ext cx="5119059" cy="5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3"/>
              </a:lnSpc>
            </a:pPr>
            <a:r>
              <a:rPr lang="en-US" sz="1659" spc="16">
                <a:solidFill>
                  <a:srgbClr val="000000"/>
                </a:solidFill>
                <a:latin typeface="League Spartan"/>
              </a:rPr>
              <a:t>ITCS335_Introduction To</a:t>
            </a:r>
            <a:r>
              <a:rPr lang="en-US" sz="1659" spc="12">
                <a:solidFill>
                  <a:srgbClr val="000000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  <a:endParaRPr lang="en-US" sz="1659" spc="12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79610" y="9733106"/>
            <a:ext cx="442500" cy="23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F2EDD7"/>
                </a:solidFill>
                <a:latin typeface="League Spartan"/>
              </a:rPr>
              <a:t>15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78789" y="1079294"/>
            <a:ext cx="13423057" cy="141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97"/>
              </a:lnSpc>
            </a:pPr>
            <a:r>
              <a:rPr lang="en-US" sz="8355">
                <a:solidFill>
                  <a:srgbClr val="32B5DE"/>
                </a:solidFill>
                <a:latin typeface="League Spartan Bold"/>
              </a:rPr>
              <a:t>Meticuly Team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2334257" y="3021195"/>
            <a:ext cx="2904624" cy="4797859"/>
            <a:chOff x="0" y="0"/>
            <a:chExt cx="384429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843020" cy="6350000"/>
            </a:xfrm>
            <a:custGeom>
              <a:avLst/>
              <a:gdLst/>
              <a:ahLst/>
              <a:cxnLst/>
              <a:rect l="l" t="t" r="r" b="b"/>
              <a:pathLst>
                <a:path w="3843020" h="6350000">
                  <a:moveTo>
                    <a:pt x="1205230" y="0"/>
                  </a:moveTo>
                  <a:lnTo>
                    <a:pt x="2637790" y="0"/>
                  </a:lnTo>
                  <a:cubicBezTo>
                    <a:pt x="3303270" y="0"/>
                    <a:pt x="3843020" y="539750"/>
                    <a:pt x="3843020" y="1205230"/>
                  </a:cubicBezTo>
                  <a:lnTo>
                    <a:pt x="3843020" y="6350000"/>
                  </a:lnTo>
                  <a:lnTo>
                    <a:pt x="384302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1205230"/>
                  </a:lnTo>
                  <a:cubicBezTo>
                    <a:pt x="0" y="539750"/>
                    <a:pt x="539750" y="0"/>
                    <a:pt x="1205230" y="0"/>
                  </a:cubicBezTo>
                  <a:close/>
                </a:path>
              </a:pathLst>
            </a:custGeom>
            <a:blipFill>
              <a:blip r:embed="rId3"/>
              <a:stretch>
                <a:fillRect l="-12066" r="-12066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2011845" y="8051799"/>
            <a:ext cx="3549448" cy="691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031">
                <a:solidFill>
                  <a:srgbClr val="000000"/>
                </a:solidFill>
                <a:latin typeface="League Spartan Bold"/>
              </a:rPr>
              <a:t>Assoc. Prof. Boonrat Lohwongwatana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11845" y="8720420"/>
            <a:ext cx="3615559" cy="33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031">
                <a:solidFill>
                  <a:srgbClr val="000000"/>
                </a:solidFill>
                <a:latin typeface="League Spartan Bold"/>
              </a:rPr>
              <a:t>CEO AND CO-FOUNDER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5949816" y="3021195"/>
            <a:ext cx="2904624" cy="4797859"/>
            <a:chOff x="0" y="0"/>
            <a:chExt cx="384429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843020" cy="6350000"/>
            </a:xfrm>
            <a:custGeom>
              <a:avLst/>
              <a:gdLst/>
              <a:ahLst/>
              <a:cxnLst/>
              <a:rect l="l" t="t" r="r" b="b"/>
              <a:pathLst>
                <a:path w="3843020" h="6350000">
                  <a:moveTo>
                    <a:pt x="1205230" y="0"/>
                  </a:moveTo>
                  <a:lnTo>
                    <a:pt x="2637790" y="0"/>
                  </a:lnTo>
                  <a:cubicBezTo>
                    <a:pt x="3303270" y="0"/>
                    <a:pt x="3843020" y="539750"/>
                    <a:pt x="3843020" y="1205230"/>
                  </a:cubicBezTo>
                  <a:lnTo>
                    <a:pt x="3843020" y="6350000"/>
                  </a:lnTo>
                  <a:lnTo>
                    <a:pt x="384302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1205230"/>
                  </a:lnTo>
                  <a:cubicBezTo>
                    <a:pt x="0" y="539750"/>
                    <a:pt x="539750" y="0"/>
                    <a:pt x="1205230" y="0"/>
                  </a:cubicBezTo>
                  <a:close/>
                </a:path>
              </a:pathLst>
            </a:custGeom>
            <a:blipFill>
              <a:blip r:embed="rId4"/>
              <a:stretch>
                <a:fillRect l="-12014" r="-12014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5627404" y="8051799"/>
            <a:ext cx="3549448" cy="691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031">
                <a:solidFill>
                  <a:srgbClr val="000000"/>
                </a:solidFill>
                <a:latin typeface="League Spartan Bold"/>
              </a:rPr>
              <a:t>Assoc. Prof. Chedtha Puncreobutr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561293" y="8720420"/>
            <a:ext cx="3615559" cy="33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031">
                <a:solidFill>
                  <a:srgbClr val="000000"/>
                </a:solidFill>
                <a:latin typeface="League Spartan Bold"/>
              </a:rPr>
              <a:t>CTO AND CO-FOUNDER</a:t>
            </a: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9637121" y="3021195"/>
            <a:ext cx="2904624" cy="4797859"/>
            <a:chOff x="0" y="0"/>
            <a:chExt cx="384429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843020" cy="6350000"/>
            </a:xfrm>
            <a:custGeom>
              <a:avLst/>
              <a:gdLst/>
              <a:ahLst/>
              <a:cxnLst/>
              <a:rect l="l" t="t" r="r" b="b"/>
              <a:pathLst>
                <a:path w="3843020" h="6350000">
                  <a:moveTo>
                    <a:pt x="1205230" y="0"/>
                  </a:moveTo>
                  <a:lnTo>
                    <a:pt x="2637790" y="0"/>
                  </a:lnTo>
                  <a:cubicBezTo>
                    <a:pt x="3303270" y="0"/>
                    <a:pt x="3843020" y="539750"/>
                    <a:pt x="3843020" y="1205230"/>
                  </a:cubicBezTo>
                  <a:lnTo>
                    <a:pt x="3843020" y="6350000"/>
                  </a:lnTo>
                  <a:lnTo>
                    <a:pt x="384302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1205230"/>
                  </a:lnTo>
                  <a:cubicBezTo>
                    <a:pt x="0" y="539750"/>
                    <a:pt x="539750" y="0"/>
                    <a:pt x="1205230" y="0"/>
                  </a:cubicBezTo>
                  <a:close/>
                </a:path>
              </a:pathLst>
            </a:custGeom>
            <a:blipFill>
              <a:blip r:embed="rId5"/>
              <a:stretch>
                <a:fillRect l="-12066" r="-12066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9314709" y="8051799"/>
            <a:ext cx="3549448" cy="33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031">
                <a:solidFill>
                  <a:srgbClr val="000000"/>
                </a:solidFill>
                <a:latin typeface="League Spartan Bold"/>
              </a:rPr>
              <a:t>Sumate Chaisoorayakan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81654" y="8419595"/>
            <a:ext cx="3615559" cy="33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031">
                <a:solidFill>
                  <a:srgbClr val="000000"/>
                </a:solidFill>
                <a:latin typeface="League Spartan Bold"/>
              </a:rPr>
              <a:t>CFO AND CO-FOUNDER</a:t>
            </a:r>
          </a:p>
        </p:txBody>
      </p: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3252681" y="3021195"/>
            <a:ext cx="2904624" cy="4797859"/>
            <a:chOff x="0" y="0"/>
            <a:chExt cx="384429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843020" cy="6350000"/>
            </a:xfrm>
            <a:custGeom>
              <a:avLst/>
              <a:gdLst/>
              <a:ahLst/>
              <a:cxnLst/>
              <a:rect l="l" t="t" r="r" b="b"/>
              <a:pathLst>
                <a:path w="3843020" h="6350000">
                  <a:moveTo>
                    <a:pt x="1205230" y="0"/>
                  </a:moveTo>
                  <a:lnTo>
                    <a:pt x="2637790" y="0"/>
                  </a:lnTo>
                  <a:cubicBezTo>
                    <a:pt x="3303270" y="0"/>
                    <a:pt x="3843020" y="539750"/>
                    <a:pt x="3843020" y="1205230"/>
                  </a:cubicBezTo>
                  <a:lnTo>
                    <a:pt x="3843020" y="6350000"/>
                  </a:lnTo>
                  <a:lnTo>
                    <a:pt x="384302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1205230"/>
                  </a:lnTo>
                  <a:cubicBezTo>
                    <a:pt x="0" y="539750"/>
                    <a:pt x="539750" y="0"/>
                    <a:pt x="1205230" y="0"/>
                  </a:cubicBezTo>
                  <a:close/>
                </a:path>
              </a:pathLst>
            </a:custGeom>
            <a:blipFill>
              <a:blip r:embed="rId6"/>
              <a:stretch>
                <a:fillRect l="-12014" r="-12014"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12930268" y="8061324"/>
            <a:ext cx="3549448" cy="28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703">
                <a:solidFill>
                  <a:srgbClr val="000000"/>
                </a:solidFill>
                <a:latin typeface="League Spartan Bold"/>
              </a:rPr>
              <a:t>Peeranoot Lohwongwatana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897213" y="8419595"/>
            <a:ext cx="3615559" cy="33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031">
                <a:solidFill>
                  <a:srgbClr val="000000"/>
                </a:solidFill>
                <a:latin typeface="League Spartan Bold"/>
              </a:rPr>
              <a:t>COO AND CO-FOUNDER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4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393713" y="1028700"/>
            <a:ext cx="6129025" cy="3447534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16673" b="-16673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393713" y="5364308"/>
            <a:ext cx="6129025" cy="3447534"/>
            <a:chOff x="0" y="0"/>
            <a:chExt cx="112890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3822" r="-382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358360" y="9458918"/>
            <a:ext cx="442500" cy="23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F2EDD7"/>
                </a:solidFill>
                <a:latin typeface="League Spartan"/>
              </a:rPr>
              <a:t>01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10" name="AutoShape 10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1" name="Group 11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F2EDD7"/>
              </a:solidFill>
            </p:spPr>
          </p:sp>
        </p:grpSp>
        <p:sp>
          <p:nvSpPr>
            <p:cNvPr id="13" name="AutoShape 13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58884" y="1028700"/>
            <a:ext cx="9583079" cy="314999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724273" y="1736185"/>
            <a:ext cx="9052300" cy="173502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011858" y="9460850"/>
            <a:ext cx="25108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000000"/>
                </a:solidFill>
                <a:latin typeface="League Spartan Bold"/>
              </a:rPr>
              <a:t>2/2021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93713" y="9439868"/>
            <a:ext cx="5119059" cy="5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3"/>
              </a:lnSpc>
            </a:pPr>
            <a:r>
              <a:rPr lang="en-US" sz="1659" spc="16">
                <a:solidFill>
                  <a:srgbClr val="000000"/>
                </a:solidFill>
                <a:latin typeface="League Spartan"/>
              </a:rPr>
              <a:t>ITCS335_Introduction To</a:t>
            </a:r>
            <a:r>
              <a:rPr lang="en-US" sz="1659" spc="12">
                <a:solidFill>
                  <a:srgbClr val="000000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  <a:endParaRPr lang="en-US" sz="1659" spc="12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24273" y="5086350"/>
            <a:ext cx="8678592" cy="3356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7"/>
              </a:lnSpc>
            </a:pPr>
            <a:r>
              <a:rPr lang="en-US" sz="3205">
                <a:solidFill>
                  <a:srgbClr val="000000"/>
                </a:solidFill>
                <a:latin typeface="League Spartan"/>
              </a:rPr>
              <a:t>Meticuly was established  in 2017 with the 3D  Printing technology that works with a medical implant to achieve this with advanced AI-assisted software  in high manufacturing, and effective procedures for physicians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4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sp>
          <p:nvSpPr>
            <p:cNvPr id="3" name="TextBox 3"/>
            <p:cNvSpPr txBox="1"/>
            <p:nvPr/>
          </p:nvSpPr>
          <p:spPr>
            <a:xfrm>
              <a:off x="960988" y="12964166"/>
              <a:ext cx="590000" cy="311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9"/>
                </a:lnSpc>
              </a:pPr>
              <a:r>
                <a:rPr lang="en-US" sz="1485">
                  <a:solidFill>
                    <a:srgbClr val="F2EDD7"/>
                  </a:solidFill>
                  <a:latin typeface="League Spartan"/>
                </a:rPr>
                <a:t>01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6" name="AutoShape 6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7" name="Group 7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F2EDD7"/>
              </a:solidFill>
            </p:spPr>
          </p:sp>
        </p:grpSp>
        <p:sp>
          <p:nvSpPr>
            <p:cNvPr id="9" name="AutoShape 9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55988" y="13329749"/>
              <a:ext cx="590000" cy="311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9"/>
                </a:lnSpc>
              </a:pPr>
              <a:r>
                <a:rPr lang="en-US" sz="1485">
                  <a:solidFill>
                    <a:srgbClr val="F2EDD7"/>
                  </a:solidFill>
                  <a:latin typeface="League Spartan"/>
                </a:rPr>
                <a:t>15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11799" y="895350"/>
            <a:ext cx="16319472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32B5DE"/>
                </a:solidFill>
                <a:latin typeface="League Spartan Bold"/>
              </a:rPr>
              <a:t>How it works &amp; Value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494542" y="6750930"/>
            <a:ext cx="8793458" cy="1569620"/>
            <a:chOff x="0" y="0"/>
            <a:chExt cx="11724610" cy="209282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092827" cy="2092827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2B5DE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22773" y="122773"/>
              <a:ext cx="1847280" cy="1847280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2218502" y="473448"/>
              <a:ext cx="9506108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League Spartan"/>
                </a:rPr>
                <a:t>5) Delivery of surgical materials to the doctor</a:t>
              </a:r>
            </a:p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League Spartan"/>
                </a:rPr>
                <a:t>- Your titanium prosthesis is ready for surgery.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087819" y="8051173"/>
            <a:ext cx="9514455" cy="1569620"/>
            <a:chOff x="0" y="0"/>
            <a:chExt cx="12685940" cy="2092827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092827" cy="2092827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B4E5"/>
              </a:solidFill>
            </p:spPr>
          </p:sp>
        </p:grp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42901" y="242901"/>
              <a:ext cx="1607025" cy="1607025"/>
            </a:xfrm>
            <a:prstGeom prst="rect">
              <a:avLst/>
            </a:prstGeom>
          </p:spPr>
        </p:pic>
        <p:sp>
          <p:nvSpPr>
            <p:cNvPr id="23" name="TextBox 23"/>
            <p:cNvSpPr txBox="1"/>
            <p:nvPr/>
          </p:nvSpPr>
          <p:spPr>
            <a:xfrm>
              <a:off x="2446778" y="233335"/>
              <a:ext cx="10239161" cy="1859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League Spartan"/>
                </a:rPr>
                <a:t>3) Review surgical plans with a doctor</a:t>
              </a:r>
            </a:p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League Spartan"/>
                </a:rPr>
                <a:t>- Meticuly team will be involved in planning the surgery and designing the titanium implant until the model is confirmed by the treating doctor.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494542" y="4061656"/>
            <a:ext cx="8793458" cy="1569620"/>
            <a:chOff x="0" y="0"/>
            <a:chExt cx="11724610" cy="2092827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092827" cy="2092827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B4E5"/>
              </a:solidFill>
            </p:spPr>
          </p:sp>
        </p:grpSp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54864" y="255546"/>
              <a:ext cx="1581734" cy="1581734"/>
            </a:xfrm>
            <a:prstGeom prst="rect">
              <a:avLst/>
            </a:prstGeom>
          </p:spPr>
        </p:pic>
        <p:sp>
          <p:nvSpPr>
            <p:cNvPr id="28" name="TextBox 28"/>
            <p:cNvSpPr txBox="1"/>
            <p:nvPr/>
          </p:nvSpPr>
          <p:spPr>
            <a:xfrm>
              <a:off x="2218502" y="187325"/>
              <a:ext cx="9506108" cy="1859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League Spartan"/>
                </a:rPr>
                <a:t>4) Production of artificial bones by 3D printing</a:t>
              </a:r>
            </a:p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League Spartan"/>
                </a:rPr>
                <a:t>- After completing the production process, Meticuly will check the quality of every implant before shipping.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087819" y="5295115"/>
            <a:ext cx="8191533" cy="1569620"/>
            <a:chOff x="0" y="0"/>
            <a:chExt cx="10922044" cy="2092827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092827" cy="2092827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B4E5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55546" y="258820"/>
              <a:ext cx="1581734" cy="1581734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2446778" y="327805"/>
              <a:ext cx="8475266" cy="1389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League Spartan"/>
                </a:rPr>
                <a:t>2) Send CT scan to Meticuly team</a:t>
              </a:r>
            </a:p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League Spartan"/>
                </a:rPr>
                <a:t>- After receiving a valid CT scan,</a:t>
              </a:r>
            </a:p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League Spartan"/>
                </a:rPr>
                <a:t> Meticuly immediately begin the design process.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087819" y="2492036"/>
            <a:ext cx="7740790" cy="1569620"/>
            <a:chOff x="0" y="0"/>
            <a:chExt cx="10321053" cy="2092827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092827" cy="2092827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B4E5"/>
              </a:solidFill>
            </p:spPr>
          </p:sp>
        </p:grpSp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29574" y="252273"/>
              <a:ext cx="1632315" cy="1632315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2446778" y="327805"/>
              <a:ext cx="7874274" cy="1389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League Spartan"/>
                </a:rPr>
                <a:t>1) Contact for details of CT scan</a:t>
              </a:r>
            </a:p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League Spartan"/>
                </a:rPr>
                <a:t> - Patient contact for CT protocol </a:t>
              </a:r>
            </a:p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League Spartan"/>
                </a:rPr>
                <a:t>from a sales representative, email, phone.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5011858" y="9460850"/>
            <a:ext cx="25108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000000"/>
                </a:solidFill>
                <a:latin typeface="League Spartan Bold"/>
              </a:rPr>
              <a:t>2/2021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393713" y="9439868"/>
            <a:ext cx="5119059" cy="5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3"/>
              </a:lnSpc>
            </a:pPr>
            <a:r>
              <a:rPr lang="en-US" sz="1659" spc="16">
                <a:solidFill>
                  <a:srgbClr val="000000"/>
                </a:solidFill>
                <a:latin typeface="League Spartan"/>
              </a:rPr>
              <a:t>ITCS335_Introduction To</a:t>
            </a:r>
            <a:r>
              <a:rPr lang="en-US" sz="1659" spc="12">
                <a:solidFill>
                  <a:srgbClr val="000000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  <a:endParaRPr lang="en-US" sz="1659" spc="12">
              <a:solidFill>
                <a:srgbClr val="000000"/>
              </a:solidFill>
              <a:latin typeface="League Spart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5" name="AutoShape 5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6" name="Group 6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CDE4A1"/>
              </a:solidFill>
            </p:spPr>
          </p:sp>
        </p:grpSp>
        <p:sp>
          <p:nvSpPr>
            <p:cNvPr id="8" name="AutoShape 8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56049" y="413540"/>
            <a:ext cx="5413631" cy="2992652"/>
            <a:chOff x="0" y="0"/>
            <a:chExt cx="7218175" cy="399020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7218175" cy="3990202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E4A1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53258" y="1342940"/>
              <a:ext cx="6952504" cy="1199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86"/>
                </a:lnSpc>
              </a:pPr>
              <a:r>
                <a:rPr lang="en-US" sz="5418">
                  <a:solidFill>
                    <a:srgbClr val="00B4E5"/>
                  </a:solidFill>
                  <a:latin typeface="League Spartan Bold"/>
                </a:rPr>
                <a:t>Target Market</a:t>
              </a:r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475013" y="693964"/>
            <a:ext cx="6563127" cy="3691713"/>
            <a:chOff x="0" y="0"/>
            <a:chExt cx="1128903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265" b="-9265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4527259" y="9601971"/>
            <a:ext cx="25108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393232"/>
                </a:solidFill>
                <a:latin typeface="League Spartan Bold"/>
              </a:rPr>
              <a:t>2/2021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09114" y="9580989"/>
            <a:ext cx="5119059" cy="5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3"/>
              </a:lnSpc>
            </a:pPr>
            <a:r>
              <a:rPr lang="en-US" sz="1659" spc="16">
                <a:solidFill>
                  <a:srgbClr val="393232"/>
                </a:solidFill>
                <a:latin typeface="League Spartan"/>
              </a:rPr>
              <a:t>ITCS335_Introduction To</a:t>
            </a:r>
            <a:r>
              <a:rPr lang="en-US" sz="1659" spc="12">
                <a:solidFill>
                  <a:srgbClr val="393232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  <a:endParaRPr lang="en-US" sz="1659" spc="12">
              <a:solidFill>
                <a:srgbClr val="393232"/>
              </a:solidFill>
              <a:latin typeface="League Spartan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227174" y="7134226"/>
            <a:ext cx="14438674" cy="21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eague Spartan"/>
              </a:rPr>
              <a:t>Bone disease</a:t>
            </a:r>
          </a:p>
          <a:p>
            <a:pPr marL="647711" lvl="1" indent="-323856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eague Spartan"/>
              </a:rPr>
              <a:t>Patients who want to replace the old bone with new bone.</a:t>
            </a:r>
          </a:p>
          <a:p>
            <a:pPr marL="647711" lvl="1" indent="-323856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eague Spartan"/>
              </a:rPr>
              <a:t>Patients with fractures and obstacles to surgery.</a:t>
            </a:r>
          </a:p>
          <a:p>
            <a:pPr marL="647711" lvl="1" indent="-323856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eague Spartan"/>
              </a:rPr>
              <a:t>Group of patients who need to have a surgical positioning device.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12788" y="4114651"/>
            <a:ext cx="12814471" cy="1180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League Spartan"/>
              </a:rPr>
              <a:t>For Doctor</a:t>
            </a:r>
          </a:p>
          <a:p>
            <a:pPr marL="647711" lvl="1" indent="-323856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eague Spartan"/>
              </a:rPr>
              <a:t>Medical profession especially in orthopedic field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227174" y="6387232"/>
            <a:ext cx="3142506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League Spartan"/>
              </a:rPr>
              <a:t>For Patients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15273" y="3478476"/>
            <a:ext cx="6023973" cy="333004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816470" y="1028751"/>
            <a:ext cx="8914398" cy="8229498"/>
            <a:chOff x="0" y="0"/>
            <a:chExt cx="2804960" cy="25894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04960" cy="2589453"/>
            </a:xfrm>
            <a:custGeom>
              <a:avLst/>
              <a:gdLst/>
              <a:ahLst/>
              <a:cxnLst/>
              <a:rect l="l" t="t" r="r" b="b"/>
              <a:pathLst>
                <a:path w="2804960" h="2589453">
                  <a:moveTo>
                    <a:pt x="2680500" y="2589453"/>
                  </a:moveTo>
                  <a:lnTo>
                    <a:pt x="124460" y="2589453"/>
                  </a:lnTo>
                  <a:cubicBezTo>
                    <a:pt x="55880" y="2589453"/>
                    <a:pt x="0" y="2533573"/>
                    <a:pt x="0" y="24649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80500" y="0"/>
                  </a:lnTo>
                  <a:cubicBezTo>
                    <a:pt x="2749080" y="0"/>
                    <a:pt x="2804960" y="55880"/>
                    <a:pt x="2804960" y="124460"/>
                  </a:cubicBezTo>
                  <a:lnTo>
                    <a:pt x="2804960" y="2464993"/>
                  </a:lnTo>
                  <a:cubicBezTo>
                    <a:pt x="2804960" y="2533573"/>
                    <a:pt x="2749080" y="2589453"/>
                    <a:pt x="2680500" y="2589453"/>
                  </a:cubicBezTo>
                  <a:close/>
                </a:path>
              </a:pathLst>
            </a:custGeom>
            <a:solidFill>
              <a:srgbClr val="325746"/>
            </a:solidFill>
          </p:spPr>
        </p:sp>
      </p:grpSp>
      <p:sp>
        <p:nvSpPr>
          <p:cNvPr id="6" name="AutoShape 6"/>
          <p:cNvSpPr/>
          <p:nvPr/>
        </p:nvSpPr>
        <p:spPr>
          <a:xfrm rot="-5408560">
            <a:off x="-2729" y="5123008"/>
            <a:ext cx="8229523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4112033" y="4458726"/>
            <a:ext cx="3094407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7641589" y="4438234"/>
            <a:ext cx="3080903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4083422" y="6698584"/>
            <a:ext cx="3112772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7648934" y="6694328"/>
            <a:ext cx="3080903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66886" y="7608601"/>
            <a:ext cx="834525" cy="834525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15" name="AutoShape 15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6" name="Group 16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CDE4A1"/>
              </a:solidFill>
            </p:spPr>
          </p:sp>
        </p:grpSp>
        <p:sp>
          <p:nvSpPr>
            <p:cNvPr id="18" name="AutoShape 18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602143" y="7759403"/>
            <a:ext cx="532923" cy="53292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898158" y="1330550"/>
            <a:ext cx="2183136" cy="2704335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991492" y="6660484"/>
            <a:ext cx="2001916" cy="72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9435" lvl="1" indent="-229717">
              <a:lnSpc>
                <a:spcPts val="2979"/>
              </a:lnSpc>
              <a:buFont typeface="Arial"/>
              <a:buChar char="•"/>
            </a:pPr>
            <a:r>
              <a:rPr lang="en-US" sz="2127">
                <a:solidFill>
                  <a:srgbClr val="F2EDD7"/>
                </a:solidFill>
                <a:latin typeface="League Spartan"/>
              </a:rPr>
              <a:t>Location: Silom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626132" y="4142340"/>
            <a:ext cx="5802255" cy="208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1"/>
              </a:lnSpc>
            </a:pPr>
            <a:r>
              <a:rPr lang="en-US" sz="6029">
                <a:solidFill>
                  <a:srgbClr val="00B4E5"/>
                </a:solidFill>
                <a:latin typeface="League Spartan Bold"/>
              </a:rPr>
              <a:t>Customer Persona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527259" y="9601971"/>
            <a:ext cx="25108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393232"/>
                </a:solidFill>
                <a:latin typeface="League Spartan Bold"/>
              </a:rPr>
              <a:t>2/2021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909114" y="9580989"/>
            <a:ext cx="5119059" cy="5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3"/>
              </a:lnSpc>
            </a:pPr>
            <a:r>
              <a:rPr lang="en-US" sz="1659" spc="16">
                <a:solidFill>
                  <a:srgbClr val="393232"/>
                </a:solidFill>
                <a:latin typeface="League Spartan"/>
              </a:rPr>
              <a:t>ITCS335_Introduction To</a:t>
            </a:r>
            <a:r>
              <a:rPr lang="en-US" sz="1659" spc="12">
                <a:solidFill>
                  <a:srgbClr val="393232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  <a:endParaRPr lang="en-US" sz="1659" spc="12">
              <a:solidFill>
                <a:srgbClr val="393232"/>
              </a:solidFill>
              <a:latin typeface="League Spartan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991492" y="5320476"/>
            <a:ext cx="1795344" cy="373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6205" lvl="1" indent="-233102" algn="ctr">
              <a:lnSpc>
                <a:spcPts val="3023"/>
              </a:lnSpc>
              <a:buFont typeface="Arial"/>
              <a:buChar char="•"/>
            </a:pPr>
            <a:r>
              <a:rPr lang="en-US" sz="2159">
                <a:solidFill>
                  <a:srgbClr val="F2EDD7"/>
                </a:solidFill>
                <a:latin typeface="League Spartan"/>
              </a:rPr>
              <a:t>Gigi B.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91492" y="6016863"/>
            <a:ext cx="1795344" cy="37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6202" lvl="1" indent="-233101" algn="ctr">
              <a:lnSpc>
                <a:spcPts val="3023"/>
              </a:lnSpc>
              <a:buFont typeface="Arial"/>
              <a:buChar char="•"/>
            </a:pPr>
            <a:r>
              <a:rPr lang="en-US" sz="2159">
                <a:solidFill>
                  <a:srgbClr val="F2EDD7"/>
                </a:solidFill>
                <a:latin typeface="League Spartan"/>
              </a:rPr>
              <a:t>Age: 61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365215" y="1913019"/>
            <a:ext cx="2722790" cy="259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1"/>
              </a:lnSpc>
            </a:pPr>
            <a:r>
              <a:rPr lang="en-US" sz="1544">
                <a:solidFill>
                  <a:srgbClr val="F2EDD7"/>
                </a:solidFill>
                <a:latin typeface="League Spartan"/>
              </a:rPr>
              <a:t>Gigi, an elderly woman diagnosed with osteoporosis in a difficult-to-operate area, made her reluctant to treat. But as the days passed, the pain began to worsen.  So, her daughter wanted  she to undergo surgery.</a:t>
            </a:r>
          </a:p>
          <a:p>
            <a:pPr algn="ctr">
              <a:lnSpc>
                <a:spcPts val="1643"/>
              </a:lnSpc>
            </a:pPr>
            <a:endParaRPr lang="en-US" sz="1544">
              <a:solidFill>
                <a:srgbClr val="F2EDD7"/>
              </a:solidFill>
              <a:latin typeface="League Spartan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486971" y="2006733"/>
            <a:ext cx="3159307" cy="109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6150" lvl="1" indent="-173075">
              <a:lnSpc>
                <a:spcPts val="2244"/>
              </a:lnSpc>
              <a:buFont typeface="Arial"/>
              <a:buChar char="•"/>
            </a:pPr>
            <a:r>
              <a:rPr lang="en-US" sz="1603">
                <a:solidFill>
                  <a:srgbClr val="F2EDD7"/>
                </a:solidFill>
                <a:latin typeface="League Spartan"/>
              </a:rPr>
              <a:t>Because of the symptoms in the area that is difficult to operate, she does not want to have surgery.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368850" y="4803399"/>
            <a:ext cx="904819" cy="31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6"/>
              </a:lnSpc>
            </a:pPr>
            <a:r>
              <a:rPr lang="en-US" sz="1911">
                <a:solidFill>
                  <a:srgbClr val="F2EDD7"/>
                </a:solidFill>
                <a:latin typeface="League Spartan Bold"/>
              </a:rPr>
              <a:t>Goal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458266" y="3811002"/>
            <a:ext cx="7346" cy="696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4"/>
              </a:lnSpc>
            </a:pPr>
            <a:endParaRPr/>
          </a:p>
        </p:txBody>
      </p:sp>
      <p:sp>
        <p:nvSpPr>
          <p:cNvPr id="33" name="TextBox 33"/>
          <p:cNvSpPr txBox="1"/>
          <p:nvPr/>
        </p:nvSpPr>
        <p:spPr>
          <a:xfrm>
            <a:off x="7641589" y="5458454"/>
            <a:ext cx="2939168" cy="540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6150" lvl="1" indent="-173075">
              <a:lnSpc>
                <a:spcPts val="2244"/>
              </a:lnSpc>
              <a:buFont typeface="Arial"/>
              <a:buChar char="•"/>
            </a:pPr>
            <a:r>
              <a:rPr lang="en-US" sz="1603">
                <a:solidFill>
                  <a:srgbClr val="F2EDD7"/>
                </a:solidFill>
                <a:latin typeface="League Spartan"/>
              </a:rPr>
              <a:t>Get safe, accurate and cheap surgery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439658" y="4803399"/>
            <a:ext cx="1549412" cy="31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6"/>
              </a:lnSpc>
            </a:pPr>
            <a:r>
              <a:rPr lang="en-US" sz="1911">
                <a:solidFill>
                  <a:srgbClr val="F2EDD7"/>
                </a:solidFill>
                <a:latin typeface="League Spartan Bold"/>
              </a:rPr>
              <a:t>Expectation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611805" y="7254608"/>
            <a:ext cx="3112772" cy="31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6"/>
              </a:lnSpc>
            </a:pPr>
            <a:r>
              <a:rPr lang="en-US" sz="1911">
                <a:solidFill>
                  <a:srgbClr val="F2EDD7"/>
                </a:solidFill>
                <a:latin typeface="League Spartan Bold"/>
              </a:rPr>
              <a:t>Needs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782298" y="1492341"/>
            <a:ext cx="568653" cy="327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0"/>
              </a:lnSpc>
            </a:pPr>
            <a:r>
              <a:rPr lang="en-US" sz="1936">
                <a:solidFill>
                  <a:srgbClr val="F2EDD7"/>
                </a:solidFill>
                <a:latin typeface="League Spartan"/>
              </a:rPr>
              <a:t>Pain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942896" y="1492341"/>
            <a:ext cx="1432680" cy="327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0"/>
              </a:lnSpc>
            </a:pPr>
            <a:r>
              <a:rPr lang="en-US" sz="1936">
                <a:solidFill>
                  <a:srgbClr val="F2EDD7"/>
                </a:solidFill>
                <a:latin typeface="League Spartan"/>
              </a:rPr>
              <a:t>Description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018824" y="4246059"/>
            <a:ext cx="2400785" cy="7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3"/>
              </a:lnSpc>
            </a:pPr>
            <a:r>
              <a:rPr lang="en-US" sz="2195">
                <a:solidFill>
                  <a:srgbClr val="F2EDD7"/>
                </a:solidFill>
                <a:latin typeface="League Spartan"/>
              </a:rPr>
              <a:t>Osteoporosis</a:t>
            </a:r>
          </a:p>
          <a:p>
            <a:pPr>
              <a:lnSpc>
                <a:spcPts val="3073"/>
              </a:lnSpc>
            </a:pPr>
            <a:r>
              <a:rPr lang="en-US" sz="2195">
                <a:solidFill>
                  <a:srgbClr val="F2EDD7"/>
                </a:solidFill>
                <a:latin typeface="League Spartan"/>
              </a:rPr>
              <a:t>patient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138614" y="5475715"/>
            <a:ext cx="3175992" cy="52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4646" lvl="1" indent="-167323" algn="ctr">
              <a:lnSpc>
                <a:spcPts val="2170"/>
              </a:lnSpc>
              <a:buFont typeface="Arial"/>
              <a:buChar char="•"/>
            </a:pPr>
            <a:r>
              <a:rPr lang="en-US" sz="1550">
                <a:solidFill>
                  <a:srgbClr val="F2EDD7"/>
                </a:solidFill>
                <a:latin typeface="League Spartan"/>
              </a:rPr>
              <a:t>underwent surgery to cure </a:t>
            </a:r>
          </a:p>
          <a:p>
            <a:pPr algn="ctr">
              <a:lnSpc>
                <a:spcPts val="2170"/>
              </a:lnSpc>
            </a:pPr>
            <a:r>
              <a:rPr lang="en-US" sz="1550">
                <a:solidFill>
                  <a:srgbClr val="F2EDD7"/>
                </a:solidFill>
                <a:latin typeface="League Spartan"/>
              </a:rPr>
              <a:t>the symptoms of osteoporosis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246008" y="7647064"/>
            <a:ext cx="2960432" cy="789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720" lvl="1" indent="-164860" algn="ctr">
              <a:lnSpc>
                <a:spcPts val="2138"/>
              </a:lnSpc>
              <a:buFont typeface="Arial"/>
              <a:buChar char="•"/>
            </a:pPr>
            <a:r>
              <a:rPr lang="en-US" sz="1527">
                <a:solidFill>
                  <a:srgbClr val="F2EDD7"/>
                </a:solidFill>
                <a:latin typeface="League Spartan"/>
              </a:rPr>
              <a:t>Need surgical equipment that makes surgery easier and more accurate.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179909" y="7653313"/>
            <a:ext cx="3773433" cy="789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327" lvl="1" indent="-165164" algn="ctr">
              <a:lnSpc>
                <a:spcPts val="2142"/>
              </a:lnSpc>
              <a:buFont typeface="Arial"/>
              <a:buChar char="•"/>
            </a:pPr>
            <a:r>
              <a:rPr lang="en-US" sz="1530">
                <a:solidFill>
                  <a:srgbClr val="F2EDD7"/>
                </a:solidFill>
                <a:latin typeface="League Spartan"/>
              </a:rPr>
              <a:t>Surgical material that is </a:t>
            </a:r>
          </a:p>
          <a:p>
            <a:pPr algn="ctr">
              <a:lnSpc>
                <a:spcPts val="2142"/>
              </a:lnSpc>
            </a:pPr>
            <a:r>
              <a:rPr lang="en-US" sz="1530">
                <a:solidFill>
                  <a:srgbClr val="F2EDD7"/>
                </a:solidFill>
                <a:latin typeface="League Spartan"/>
              </a:rPr>
              <a:t>durable, strong,</a:t>
            </a:r>
          </a:p>
          <a:p>
            <a:pPr algn="ctr">
              <a:lnSpc>
                <a:spcPts val="2142"/>
              </a:lnSpc>
            </a:pPr>
            <a:r>
              <a:rPr lang="en-US" sz="1530">
                <a:solidFill>
                  <a:srgbClr val="F2EDD7"/>
                </a:solidFill>
                <a:latin typeface="League Spartan"/>
              </a:rPr>
              <a:t> but at an affordable price.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5" name="AutoShape 5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6" name="Group 6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CDE4A1"/>
              </a:solidFill>
            </p:spPr>
          </p:sp>
        </p:grpSp>
        <p:sp>
          <p:nvSpPr>
            <p:cNvPr id="8" name="AutoShape 8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4229767" y="751836"/>
            <a:ext cx="3029533" cy="3657252"/>
            <a:chOff x="0" y="0"/>
            <a:chExt cx="6350000" cy="7665720"/>
          </a:xfrm>
        </p:grpSpPr>
        <p:sp>
          <p:nvSpPr>
            <p:cNvPr id="12" name="Freeform 12"/>
            <p:cNvSpPr/>
            <p:nvPr/>
          </p:nvSpPr>
          <p:spPr>
            <a:xfrm>
              <a:off x="-309880" y="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5730240" y="6734810"/>
                  </a:moveTo>
                  <a:cubicBezTo>
                    <a:pt x="6969760" y="5495290"/>
                    <a:pt x="6969760" y="3484880"/>
                    <a:pt x="5730240" y="2244090"/>
                  </a:cubicBezTo>
                  <a:lnTo>
                    <a:pt x="3484880" y="0"/>
                  </a:lnTo>
                  <a:lnTo>
                    <a:pt x="1239520" y="2245360"/>
                  </a:lnTo>
                  <a:cubicBezTo>
                    <a:pt x="0" y="3484880"/>
                    <a:pt x="0" y="5495290"/>
                    <a:pt x="1239520" y="6736080"/>
                  </a:cubicBezTo>
                  <a:cubicBezTo>
                    <a:pt x="2480310" y="7975600"/>
                    <a:pt x="4489450" y="7975600"/>
                    <a:pt x="5730240" y="6734811"/>
                  </a:cubicBezTo>
                  <a:close/>
                </a:path>
              </a:pathLst>
            </a:custGeom>
            <a:solidFill>
              <a:srgbClr val="45756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07963" y="1656658"/>
              <a:ext cx="5895974" cy="5627484"/>
            </a:xfrm>
            <a:custGeom>
              <a:avLst/>
              <a:gdLst/>
              <a:ahLst/>
              <a:cxnLst/>
              <a:rect l="l" t="t" r="r" b="b"/>
              <a:pathLst>
                <a:path w="5895974" h="5627484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4"/>
                    <a:pt x="2947987" y="5622982"/>
                  </a:cubicBezTo>
                  <a:cubicBezTo>
                    <a:pt x="3954625" y="5627484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2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285583" y="5295115"/>
            <a:ext cx="2917901" cy="2917901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130" y="0"/>
                    <a:pt x="0" y="1421130"/>
                    <a:pt x="0" y="3175000"/>
                  </a:cubicBezTo>
                  <a:lnTo>
                    <a:pt x="0" y="6350000"/>
                  </a:lnTo>
                  <a:lnTo>
                    <a:pt x="3175000" y="6350000"/>
                  </a:lnTo>
                  <a:cubicBezTo>
                    <a:pt x="4928870" y="6350000"/>
                    <a:pt x="6350000" y="4928870"/>
                    <a:pt x="6350000" y="3175000"/>
                  </a:cubicBezTo>
                  <a:cubicBezTo>
                    <a:pt x="6350000" y="1421130"/>
                    <a:pt x="4928870" y="0"/>
                    <a:pt x="3175000" y="0"/>
                  </a:cubicBezTo>
                  <a:close/>
                </a:path>
              </a:pathLst>
            </a:custGeom>
            <a:solidFill>
              <a:srgbClr val="E48257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27013" y="38792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4"/>
                    <a:pt x="2947987" y="5622982"/>
                  </a:cubicBezTo>
                  <a:cubicBezTo>
                    <a:pt x="3954625" y="5627484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4"/>
              <a:stretch>
                <a:fillRect l="223" r="223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747118" y="876300"/>
            <a:ext cx="9363765" cy="131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13"/>
              </a:lnSpc>
            </a:pPr>
            <a:r>
              <a:rPr lang="en-US" sz="7652">
                <a:solidFill>
                  <a:srgbClr val="00B4E5"/>
                </a:solidFill>
                <a:latin typeface="League Spartan Bold"/>
              </a:rPr>
              <a:t>Meticuly Products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748420" y="9415628"/>
            <a:ext cx="25108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000000"/>
                </a:solidFill>
                <a:latin typeface="League Spartan Bold"/>
              </a:rPr>
              <a:t>2/2021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30275" y="9394646"/>
            <a:ext cx="5119059" cy="5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3"/>
              </a:lnSpc>
            </a:pPr>
            <a:r>
              <a:rPr lang="en-US" sz="1659" spc="16">
                <a:solidFill>
                  <a:srgbClr val="000000"/>
                </a:solidFill>
                <a:latin typeface="League Spartan"/>
              </a:rPr>
              <a:t>ITCS335_Introduction To</a:t>
            </a:r>
            <a:r>
              <a:rPr lang="en-US" sz="1659" spc="12">
                <a:solidFill>
                  <a:srgbClr val="000000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  <a:endParaRPr lang="en-US" sz="1659" spc="12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47118" y="2803851"/>
            <a:ext cx="9084577" cy="699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9"/>
              </a:lnSpc>
            </a:pPr>
            <a:r>
              <a:rPr lang="en-US" sz="3599">
                <a:solidFill>
                  <a:srgbClr val="000000"/>
                </a:solidFill>
                <a:latin typeface="League Spartan"/>
              </a:rPr>
              <a:t>Titanium Bone products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31356" y="4279723"/>
            <a:ext cx="10535901" cy="4645455"/>
            <a:chOff x="0" y="0"/>
            <a:chExt cx="14047868" cy="619394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152400"/>
              <a:ext cx="14047868" cy="3533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472"/>
                </a:lnSpc>
              </a:pPr>
              <a:r>
                <a:rPr lang="en-US" sz="3200">
                  <a:solidFill>
                    <a:srgbClr val="000000"/>
                  </a:solidFill>
                  <a:latin typeface="League Spartan"/>
                </a:rPr>
                <a:t>1. Skull (Cranioplasty Solution)</a:t>
              </a:r>
            </a:p>
            <a:p>
              <a:pPr algn="just">
                <a:lnSpc>
                  <a:spcPts val="5472"/>
                </a:lnSpc>
              </a:pPr>
              <a:r>
                <a:rPr lang="en-US" sz="3200">
                  <a:solidFill>
                    <a:srgbClr val="000000"/>
                  </a:solidFill>
                  <a:latin typeface="League Spartan"/>
                </a:rPr>
                <a:t>2. Facial bone (Mid-Face Reconstruction) </a:t>
              </a:r>
            </a:p>
            <a:p>
              <a:pPr algn="just">
                <a:lnSpc>
                  <a:spcPts val="5472"/>
                </a:lnSpc>
              </a:pPr>
              <a:r>
                <a:rPr lang="en-US" sz="3200">
                  <a:solidFill>
                    <a:srgbClr val="000000"/>
                  </a:solidFill>
                  <a:latin typeface="League Spartan"/>
                </a:rPr>
                <a:t>3. Eyes socket bone (Oculoplastic Reconstruction)</a:t>
              </a:r>
            </a:p>
            <a:p>
              <a:pPr algn="just">
                <a:lnSpc>
                  <a:spcPts val="5472"/>
                </a:lnSpc>
              </a:pPr>
              <a:r>
                <a:rPr lang="en-US" sz="3200">
                  <a:solidFill>
                    <a:srgbClr val="000000"/>
                  </a:solidFill>
                  <a:latin typeface="League Spartan"/>
                </a:rPr>
                <a:t>4. Mandibular bone (Mandible Reconstruction)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3532486"/>
              <a:ext cx="11580174" cy="2661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504"/>
                </a:lnSpc>
              </a:pPr>
              <a:r>
                <a:rPr lang="en-US" sz="3200">
                  <a:solidFill>
                    <a:srgbClr val="000000"/>
                  </a:solidFill>
                  <a:latin typeface="League Spartan"/>
                </a:rPr>
                <a:t>5. Elbow bone (Elbow Solution)</a:t>
              </a:r>
            </a:p>
            <a:p>
              <a:pPr algn="just">
                <a:lnSpc>
                  <a:spcPts val="5504"/>
                </a:lnSpc>
              </a:pPr>
              <a:r>
                <a:rPr lang="en-US" sz="3200">
                  <a:solidFill>
                    <a:srgbClr val="000000"/>
                  </a:solidFill>
                  <a:latin typeface="League Spartan"/>
                </a:rPr>
                <a:t>6. Fingerbone (Hand Solution)</a:t>
              </a:r>
            </a:p>
            <a:p>
              <a:pPr algn="just">
                <a:lnSpc>
                  <a:spcPts val="5504"/>
                </a:lnSpc>
              </a:pPr>
              <a:r>
                <a:rPr lang="en-US" sz="3200">
                  <a:solidFill>
                    <a:srgbClr val="000000"/>
                  </a:solidFill>
                  <a:latin typeface="League Spartan"/>
                </a:rPr>
                <a:t>7. Collarbone (Clavicle Reconstruction)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5523" y="5143500"/>
            <a:ext cx="641851" cy="64185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362381" y="-259444"/>
            <a:ext cx="1643321" cy="10942858"/>
            <a:chOff x="0" y="0"/>
            <a:chExt cx="555889" cy="37016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5889" cy="3701658"/>
            </a:xfrm>
            <a:custGeom>
              <a:avLst/>
              <a:gdLst/>
              <a:ahLst/>
              <a:cxnLst/>
              <a:rect l="l" t="t" r="r" b="b"/>
              <a:pathLst>
                <a:path w="555889" h="3701658">
                  <a:moveTo>
                    <a:pt x="0" y="0"/>
                  </a:moveTo>
                  <a:lnTo>
                    <a:pt x="555889" y="0"/>
                  </a:lnTo>
                  <a:lnTo>
                    <a:pt x="555889" y="3701658"/>
                  </a:lnTo>
                  <a:lnTo>
                    <a:pt x="0" y="3701658"/>
                  </a:lnTo>
                  <a:close/>
                </a:path>
              </a:pathLst>
            </a:custGeom>
            <a:solidFill>
              <a:srgbClr val="3390F7"/>
            </a:solidFill>
          </p:spPr>
        </p:sp>
      </p:grpSp>
      <p:sp>
        <p:nvSpPr>
          <p:cNvPr id="6" name="AutoShape 6"/>
          <p:cNvSpPr/>
          <p:nvPr/>
        </p:nvSpPr>
        <p:spPr>
          <a:xfrm rot="5400000">
            <a:off x="-1288505" y="5425336"/>
            <a:ext cx="3736229" cy="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-362381" y="-93184"/>
            <a:ext cx="1643321" cy="10942858"/>
            <a:chOff x="0" y="0"/>
            <a:chExt cx="555889" cy="37016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5889" cy="3701658"/>
            </a:xfrm>
            <a:custGeom>
              <a:avLst/>
              <a:gdLst/>
              <a:ahLst/>
              <a:cxnLst/>
              <a:rect l="l" t="t" r="r" b="b"/>
              <a:pathLst>
                <a:path w="555889" h="3701658">
                  <a:moveTo>
                    <a:pt x="0" y="0"/>
                  </a:moveTo>
                  <a:lnTo>
                    <a:pt x="555889" y="0"/>
                  </a:lnTo>
                  <a:lnTo>
                    <a:pt x="555889" y="3701658"/>
                  </a:lnTo>
                  <a:lnTo>
                    <a:pt x="0" y="3701658"/>
                  </a:lnTo>
                  <a:close/>
                </a:path>
              </a:pathLst>
            </a:custGeom>
            <a:solidFill>
              <a:srgbClr val="CDE4A1"/>
            </a:solidFill>
          </p:spPr>
        </p:sp>
      </p:grpSp>
      <p:sp>
        <p:nvSpPr>
          <p:cNvPr id="9" name="AutoShape 9"/>
          <p:cNvSpPr/>
          <p:nvPr/>
        </p:nvSpPr>
        <p:spPr>
          <a:xfrm rot="5400000">
            <a:off x="-1288505" y="5591596"/>
            <a:ext cx="3736229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l="18964"/>
          <a:stretch>
            <a:fillRect/>
          </a:stretch>
        </p:blipFill>
        <p:spPr>
          <a:xfrm rot="-5400000">
            <a:off x="-898951" y="1470015"/>
            <a:ext cx="2957122" cy="77544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-5400000">
            <a:off x="-563504" y="8945760"/>
            <a:ext cx="2295754" cy="58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79"/>
              </a:lnSpc>
            </a:pPr>
            <a:r>
              <a:rPr lang="en-US" sz="3414">
                <a:solidFill>
                  <a:srgbClr val="000000"/>
                </a:solidFill>
                <a:latin typeface="League Spartan Bold"/>
              </a:rPr>
              <a:t>2/2021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 rot="-998382">
            <a:off x="13763193" y="1846048"/>
            <a:ext cx="4031950" cy="4031934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666" r="-16666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850649">
            <a:off x="12042462" y="5524060"/>
            <a:ext cx="5489410" cy="3087755"/>
            <a:chOff x="0" y="0"/>
            <a:chExt cx="1128903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16673" b="-16673"/>
              </a:stretch>
            </a:blipFill>
          </p:spPr>
        </p:sp>
      </p:grpSp>
      <p:sp>
        <p:nvSpPr>
          <p:cNvPr id="16" name="AutoShape 16"/>
          <p:cNvSpPr/>
          <p:nvPr/>
        </p:nvSpPr>
        <p:spPr>
          <a:xfrm rot="850363">
            <a:off x="12837379" y="5510874"/>
            <a:ext cx="4881281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715523" y="2048237"/>
            <a:ext cx="11338861" cy="1187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9"/>
              </a:lnSpc>
            </a:pPr>
            <a:r>
              <a:rPr lang="en-US" sz="9081">
                <a:solidFill>
                  <a:srgbClr val="00B4E5"/>
                </a:solidFill>
                <a:latin typeface="League Spartan Bold"/>
              </a:rPr>
              <a:t>Highlight Features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748420" y="9492248"/>
            <a:ext cx="25108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000000"/>
                </a:solidFill>
                <a:latin typeface="League Spartan Bold"/>
              </a:rPr>
              <a:t>2/2021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30275" y="9471267"/>
            <a:ext cx="5119059" cy="5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3"/>
              </a:lnSpc>
            </a:pPr>
            <a:r>
              <a:rPr lang="en-US" sz="1659" spc="16">
                <a:solidFill>
                  <a:srgbClr val="000000"/>
                </a:solidFill>
                <a:latin typeface="League Spartan"/>
              </a:rPr>
              <a:t>ITCS335_Introduction To</a:t>
            </a:r>
            <a:r>
              <a:rPr lang="en-US" sz="1659" spc="12">
                <a:solidFill>
                  <a:srgbClr val="000000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  <a:endParaRPr lang="en-US" sz="1659" spc="12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70874" y="4498206"/>
            <a:ext cx="9459401" cy="330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7" lvl="1" indent="-410209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League Spartan"/>
              </a:rPr>
              <a:t>Use AI technology to create titanium implants</a:t>
            </a:r>
          </a:p>
          <a:p>
            <a:pPr marL="820417" lvl="1" indent="-410209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League Spartan"/>
              </a:rPr>
              <a:t>Advanced 3D printing technology</a:t>
            </a:r>
          </a:p>
          <a:p>
            <a:pPr marL="820417" lvl="1" indent="-410209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League Spartan"/>
              </a:rPr>
              <a:t>Meticulous Engineers</a:t>
            </a:r>
          </a:p>
          <a:p>
            <a:pPr marL="820417" lvl="1" indent="-410209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League Spartan"/>
              </a:rPr>
              <a:t>Ever Increasing Precision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4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5" name="AutoShape 5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6" name="Group 6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F2EDD7"/>
              </a:solidFill>
            </p:spPr>
          </p:sp>
        </p:grpSp>
        <p:sp>
          <p:nvSpPr>
            <p:cNvPr id="8" name="AutoShape 8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182107" y="1028700"/>
            <a:ext cx="1286796" cy="1286796"/>
            <a:chOff x="0" y="0"/>
            <a:chExt cx="1715728" cy="1715728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15728" cy="1715728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309194" y="309194"/>
              <a:ext cx="1097341" cy="1097341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4206925" y="1087580"/>
            <a:ext cx="9975182" cy="1045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539"/>
              </a:lnSpc>
            </a:pPr>
            <a:r>
              <a:rPr lang="en-US" sz="6099" dirty="0">
                <a:solidFill>
                  <a:srgbClr val="000000"/>
                </a:solidFill>
                <a:latin typeface="League Spartan Bold"/>
              </a:rPr>
              <a:t>Competitor of </a:t>
            </a:r>
            <a:r>
              <a:rPr lang="en-US" sz="6099" dirty="0">
                <a:solidFill>
                  <a:srgbClr val="00B4E5"/>
                </a:solidFill>
                <a:latin typeface="League Spartan Bold"/>
              </a:rPr>
              <a:t>METICULY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48420" y="9601971"/>
            <a:ext cx="25108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000000"/>
                </a:solidFill>
                <a:latin typeface="League Spartan Bold"/>
              </a:rPr>
              <a:t>2/2021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30275" y="9580989"/>
            <a:ext cx="5119059" cy="5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3"/>
              </a:lnSpc>
            </a:pPr>
            <a:r>
              <a:rPr lang="en-US" sz="1659" spc="16">
                <a:solidFill>
                  <a:srgbClr val="000000"/>
                </a:solidFill>
                <a:latin typeface="League Spartan"/>
              </a:rPr>
              <a:t>ITCS335_Introduction To</a:t>
            </a:r>
            <a:r>
              <a:rPr lang="en-US" sz="1659" spc="12">
                <a:solidFill>
                  <a:srgbClr val="000000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  <a:endParaRPr lang="en-US" sz="1659" spc="12">
              <a:solidFill>
                <a:srgbClr val="000000"/>
              </a:solidFill>
              <a:latin typeface="League Spartan"/>
            </a:endParaRP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1130275" y="2602764"/>
            <a:ext cx="4594309" cy="2584267"/>
            <a:chOff x="0" y="0"/>
            <a:chExt cx="1128903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t="-31277" b="-31277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3300676" y="2602764"/>
            <a:ext cx="4594309" cy="3341582"/>
            <a:chOff x="0" y="0"/>
            <a:chExt cx="6125746" cy="4455442"/>
          </a:xfrm>
        </p:grpSpPr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0" y="0"/>
              <a:ext cx="6125746" cy="3445689"/>
              <a:chOff x="0" y="0"/>
              <a:chExt cx="1128903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128776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1287761" h="6350000">
                    <a:moveTo>
                      <a:pt x="0" y="5824220"/>
                    </a:moveTo>
                    <a:lnTo>
                      <a:pt x="0" y="525780"/>
                    </a:lnTo>
                    <a:cubicBezTo>
                      <a:pt x="0" y="234950"/>
                      <a:pt x="234950" y="0"/>
                      <a:pt x="525780" y="0"/>
                    </a:cubicBezTo>
                    <a:lnTo>
                      <a:pt x="10761980" y="0"/>
                    </a:lnTo>
                    <a:cubicBezTo>
                      <a:pt x="11052811" y="0"/>
                      <a:pt x="11287761" y="234950"/>
                      <a:pt x="11287761" y="525780"/>
                    </a:cubicBezTo>
                    <a:lnTo>
                      <a:pt x="11287761" y="5822950"/>
                    </a:lnTo>
                    <a:cubicBezTo>
                      <a:pt x="11287761" y="6113780"/>
                      <a:pt x="11052811" y="6348730"/>
                      <a:pt x="10761980" y="6348730"/>
                    </a:cubicBezTo>
                    <a:lnTo>
                      <a:pt x="525780" y="6348730"/>
                    </a:lnTo>
                    <a:cubicBezTo>
                      <a:pt x="236220" y="6350000"/>
                      <a:pt x="0" y="6115050"/>
                      <a:pt x="0" y="5824220"/>
                    </a:cubicBezTo>
                    <a:cubicBezTo>
                      <a:pt x="0" y="5824220"/>
                      <a:pt x="0" y="5824220"/>
                      <a:pt x="0" y="582422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t="-7783" b="-7783"/>
                </a:stretch>
              </a:blip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1773574" y="3791457"/>
              <a:ext cx="3160336" cy="663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51"/>
                </a:lnSpc>
              </a:pPr>
              <a:r>
                <a:rPr lang="en-US" sz="3037">
                  <a:solidFill>
                    <a:srgbClr val="000000"/>
                  </a:solidFill>
                  <a:latin typeface="League Spartan"/>
                </a:rPr>
                <a:t>Bionik Labs</a:t>
              </a:r>
              <a:r>
                <a:rPr lang="en-US" sz="3037">
                  <a:solidFill>
                    <a:srgbClr val="000000"/>
                  </a:solidFill>
                  <a:latin typeface="Arimo"/>
                </a:rPr>
                <a:t> 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159041" y="5432069"/>
            <a:ext cx="4536776" cy="512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1"/>
              </a:lnSpc>
            </a:pPr>
            <a:r>
              <a:rPr lang="en-US" sz="3037">
                <a:solidFill>
                  <a:srgbClr val="000000"/>
                </a:solidFill>
                <a:latin typeface="League Spartan"/>
              </a:rPr>
              <a:t>Aether Biomedical </a:t>
            </a: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6889298" y="5944345"/>
            <a:ext cx="4641053" cy="2610560"/>
            <a:chOff x="0" y="0"/>
            <a:chExt cx="1128903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8"/>
              <a:stretch>
                <a:fillRect t="-10463" b="-10463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6757649" y="8741393"/>
            <a:ext cx="4772701" cy="51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5"/>
              </a:lnSpc>
            </a:pPr>
            <a:r>
              <a:rPr lang="en-US" sz="3067">
                <a:solidFill>
                  <a:srgbClr val="C75026"/>
                </a:solidFill>
                <a:latin typeface="League Spartan"/>
              </a:rPr>
              <a:t>Aditus Medical GmbH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940</Words>
  <Application>Microsoft Office PowerPoint</Application>
  <PresentationFormat>Custom</PresentationFormat>
  <Paragraphs>185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Arimo</vt:lpstr>
      <vt:lpstr>Arial</vt:lpstr>
      <vt:lpstr>Calibri</vt:lpstr>
      <vt:lpstr>League Spartan Bold</vt:lpstr>
      <vt:lpstr>League Spartan </vt:lpstr>
      <vt:lpstr>League Spartan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meticuly</dc:title>
  <cp:lastModifiedBy>WARIS DAMKHAM</cp:lastModifiedBy>
  <cp:revision>2</cp:revision>
  <dcterms:created xsi:type="dcterms:W3CDTF">2006-08-16T00:00:00Z</dcterms:created>
  <dcterms:modified xsi:type="dcterms:W3CDTF">2022-04-13T15:58:34Z</dcterms:modified>
  <dc:identifier>DAE737cZAaQ</dc:identifier>
</cp:coreProperties>
</file>